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63" r:id="rId2"/>
    <p:sldId id="257" r:id="rId3"/>
    <p:sldId id="256" r:id="rId4"/>
    <p:sldId id="281" r:id="rId5"/>
    <p:sldId id="259" r:id="rId6"/>
    <p:sldId id="258" r:id="rId7"/>
    <p:sldId id="260" r:id="rId8"/>
    <p:sldId id="362" r:id="rId9"/>
    <p:sldId id="262" r:id="rId10"/>
    <p:sldId id="266" r:id="rId11"/>
    <p:sldId id="264" r:id="rId12"/>
    <p:sldId id="270" r:id="rId13"/>
    <p:sldId id="268" r:id="rId14"/>
    <p:sldId id="273" r:id="rId15"/>
    <p:sldId id="283" r:id="rId16"/>
    <p:sldId id="286" r:id="rId17"/>
    <p:sldId id="277" r:id="rId18"/>
    <p:sldId id="278" r:id="rId19"/>
    <p:sldId id="279" r:id="rId20"/>
    <p:sldId id="276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0066"/>
    <a:srgbClr val="0000FF"/>
    <a:srgbClr val="CC00FF"/>
    <a:srgbClr val="FF9900"/>
    <a:srgbClr val="00CCFF"/>
    <a:srgbClr val="660066"/>
    <a:srgbClr val="00CC00"/>
    <a:srgbClr val="FF0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12" autoAdjust="0"/>
    <p:restoredTop sz="96658" autoAdjust="0"/>
  </p:normalViewPr>
  <p:slideViewPr>
    <p:cSldViewPr>
      <p:cViewPr>
        <p:scale>
          <a:sx n="100" d="100"/>
          <a:sy n="100" d="100"/>
        </p:scale>
        <p:origin x="-72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8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.18740488755484325"/>
          <c:y val="0.20747499985332898"/>
          <c:w val="0.77660393884806467"/>
          <c:h val="0.6656213923090766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9382370415994225E-3"/>
                  <c:y val="-0.20885668426518819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3937,6</a:t>
                    </a:r>
                  </a:p>
                  <a:p>
                    <a:endParaRPr lang="en-US" sz="1600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3538,4</a:t>
                    </a:r>
                    <a:endParaRPr lang="en-US" sz="1600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3522,7</a:t>
                    </a:r>
                  </a:p>
                  <a:p>
                    <a:endParaRPr lang="en-US" sz="1600" dirty="0"/>
                  </a:p>
                </c:rich>
              </c:tx>
              <c:dLblPos val="inEnd"/>
              <c:showVal val="1"/>
            </c:dLbl>
            <c:numFmt formatCode="#,##0.0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3188.1</c:v>
                </c:pt>
                <c:pt idx="1">
                  <c:v>3937.6</c:v>
                </c:pt>
                <c:pt idx="2">
                  <c:v>3538.4</c:v>
                </c:pt>
                <c:pt idx="3">
                  <c:v>3522.7</c:v>
                </c:pt>
              </c:numCache>
            </c:numRef>
          </c:val>
        </c:ser>
        <c:gapWidth val="55"/>
        <c:overlap val="100"/>
        <c:axId val="100046720"/>
        <c:axId val="100048256"/>
      </c:barChart>
      <c:catAx>
        <c:axId val="100046720"/>
        <c:scaling>
          <c:orientation val="minMax"/>
        </c:scaling>
        <c:axPos val="b"/>
        <c:majorTickMark val="none"/>
        <c:tickLblPos val="nextTo"/>
        <c:crossAx val="100048256"/>
        <c:crosses val="autoZero"/>
        <c:auto val="1"/>
        <c:lblAlgn val="ctr"/>
        <c:lblOffset val="100"/>
      </c:catAx>
      <c:valAx>
        <c:axId val="100048256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crossAx val="10004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249316846239174E-3"/>
          <c:y val="0.17015613240647898"/>
          <c:w val="0.58924714726791383"/>
          <c:h val="0.77261781629827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20152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explosion val="20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2.1013595879764993E-2"/>
                  <c:y val="8.94901677999337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3.8189415155221529E-3"/>
                  <c:y val="4.400970102842102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0,9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9.8198347399128874E-2"/>
                  <c:y val="6.992945293500714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60,7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-8.8930891054542806E-3"/>
                  <c:y val="-5.06437496578527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27,3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8.0653122823783743E-2"/>
                  <c:y val="-3.276121889270785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5,0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31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Налоги на имущество</c:v>
                </c:pt>
                <c:pt idx="3">
                  <c:v>Акзицы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6.8000000000000019E-2</c:v>
                </c:pt>
                <c:pt idx="1">
                  <c:v>9.0000000000000028E-3</c:v>
                </c:pt>
                <c:pt idx="2">
                  <c:v>0.60700000000000054</c:v>
                </c:pt>
                <c:pt idx="3">
                  <c:v>0.27300000000000002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Налоги на имущество</c:v>
                </c:pt>
                <c:pt idx="3">
                  <c:v>Акзицы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6.8000000000000019E-2</c:v>
                </c:pt>
                <c:pt idx="1">
                  <c:v>9.0000000000000028E-3</c:v>
                </c:pt>
                <c:pt idx="2">
                  <c:v>0.60700000000000054</c:v>
                </c:pt>
                <c:pt idx="3">
                  <c:v>0.27300000000000002</c:v>
                </c:pt>
              </c:numCache>
            </c:numRef>
          </c:val>
        </c:ser>
      </c:pie3DChart>
      <c:spPr>
        <a:noFill/>
        <a:ln w="23894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0950584871928182"/>
          <c:y val="0"/>
          <c:w val="0.33475756016707997"/>
          <c:h val="1"/>
        </c:manualLayout>
      </c:layout>
      <c:spPr>
        <a:ln>
          <a:solidFill>
            <a:schemeClr val="bg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3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1960002186401401E-2"/>
                  <c:y val="1.453328319394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20123458353719775"/>
                  <c:y val="7.63927564447365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55,6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9742334831013611E-2"/>
                  <c:y val="-3.08811473054720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6.9325953447033434E-2"/>
                  <c:y val="-6.942236303245999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14682751826111767"/>
                  <c:y val="-2.7383088745134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13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Налоги на имущество</c:v>
                </c:pt>
                <c:pt idx="3">
                  <c:v>Акцизы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5.3000000000000012E-2</c:v>
                </c:pt>
                <c:pt idx="1">
                  <c:v>4.0000000000000044E-3</c:v>
                </c:pt>
                <c:pt idx="2">
                  <c:v>0.73700000000000054</c:v>
                </c:pt>
                <c:pt idx="3">
                  <c:v>0.34400000000000008</c:v>
                </c:pt>
              </c:numCache>
            </c:numRef>
          </c:val>
        </c:ser>
      </c:pie3DChart>
      <c:spPr>
        <a:noFill/>
        <a:ln w="23924">
          <a:noFill/>
        </a:ln>
      </c:spPr>
    </c:plotArea>
    <c:plotVisOnly val="1"/>
    <c:dispBlanksAs val="zero"/>
  </c:chart>
  <c:txPr>
    <a:bodyPr/>
    <a:lstStyle/>
    <a:p>
      <a:pPr>
        <a:defRPr sz="1695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201</a:t>
            </a:r>
            <a:r>
              <a:rPr lang="ru-RU" dirty="0" smtClean="0"/>
              <a:t>7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03061416949084E-2"/>
          <c:y val="0.25298046949031838"/>
          <c:w val="0.92421966034781666"/>
          <c:h val="0.71623863688349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227342142915641E-2"/>
                  <c:y val="-2.8240442156667711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en-US" dirty="0" smtClean="0"/>
                      <a:t>0.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42978371537171445"/>
                  <c:y val="9.17710832541020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"/>
                  <c:y val="-8.2437482787988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8.6198649864181215E-2"/>
                  <c:y val="-3.053384315105309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0999346325860441"/>
                  <c:y val="-1.93957207369117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33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Налоги на имущество</c:v>
                </c:pt>
                <c:pt idx="3">
                  <c:v>Акцизы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5.6000000000000001E-2</c:v>
                </c:pt>
                <c:pt idx="1">
                  <c:v>4.0000000000000053E-3</c:v>
                </c:pt>
                <c:pt idx="2" formatCode="0.0%">
                  <c:v>0.73500000000000065</c:v>
                </c:pt>
                <c:pt idx="3">
                  <c:v>0.35100000000000031</c:v>
                </c:pt>
              </c:numCache>
            </c:numRef>
          </c:val>
        </c:ser>
      </c:pie3DChart>
      <c:spPr>
        <a:noFill/>
        <a:ln w="23861">
          <a:noFill/>
        </a:ln>
      </c:spPr>
    </c:plotArea>
    <c:plotVisOnly val="1"/>
    <c:dispBlanksAs val="zero"/>
  </c:chart>
  <c:txPr>
    <a:bodyPr/>
    <a:lstStyle/>
    <a:p>
      <a:pPr>
        <a:defRPr sz="1691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2349,4тыс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00092054361476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04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2349.4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6.579112453792392E-2"/>
                  <c:y val="5.32373282564927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1.3414586246445447E-2"/>
                  <c:y val="-9.25982865663092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4,6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5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695E-2"/>
                  <c:y val="-5.1511679822085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НДФЛ-159.2</c:v>
                </c:pt>
                <c:pt idx="1">
                  <c:v>Земельный налог - 1406.0</c:v>
                </c:pt>
                <c:pt idx="2">
                  <c:v>Налоги на совокупный доход -20.7</c:v>
                </c:pt>
                <c:pt idx="3">
                  <c:v>Доходы от использования имущества, находящегося в гос. и муниципальной собственности - 89.1</c:v>
                </c:pt>
                <c:pt idx="4">
                  <c:v>Акзицы-641.9</c:v>
                </c:pt>
                <c:pt idx="5">
                  <c:v>Госпошлина - 6.8</c:v>
                </c:pt>
                <c:pt idx="6">
                  <c:v>Налог на имущество физ.лиц- 19.4</c:v>
                </c:pt>
                <c:pt idx="7">
                  <c:v>Штрафы, санкции, возмещение ущерба - 6.3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6.8000000000000019E-2</c:v>
                </c:pt>
                <c:pt idx="1">
                  <c:v>0.59799999999999998</c:v>
                </c:pt>
                <c:pt idx="2">
                  <c:v>9.0000000000000028E-3</c:v>
                </c:pt>
                <c:pt idx="3">
                  <c:v>3.7999999999999999E-2</c:v>
                </c:pt>
                <c:pt idx="4">
                  <c:v>0.27300000000000002</c:v>
                </c:pt>
                <c:pt idx="5">
                  <c:v>3.0000000000000022E-3</c:v>
                </c:pt>
                <c:pt idx="6">
                  <c:v>8.0000000000000106E-3</c:v>
                </c:pt>
                <c:pt idx="7">
                  <c:v>3.0000000000000022E-3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НДФЛ-159.2</c:v>
                </c:pt>
                <c:pt idx="1">
                  <c:v>Земельный налог - 1406.0</c:v>
                </c:pt>
                <c:pt idx="2">
                  <c:v>Налоги на совокупный доход -20.7</c:v>
                </c:pt>
                <c:pt idx="3">
                  <c:v>Доходы от использования имущества, находящегося в гос. и муниципальной собственности - 89.1</c:v>
                </c:pt>
                <c:pt idx="4">
                  <c:v>Акзицы-641.9</c:v>
                </c:pt>
                <c:pt idx="5">
                  <c:v>Госпошлина - 6.8</c:v>
                </c:pt>
                <c:pt idx="6">
                  <c:v>Налог на имущество физ.лиц- 19.4</c:v>
                </c:pt>
                <c:pt idx="7">
                  <c:v>Штрафы, санкции, возмещение ущерба - 6.3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7980676878196025"/>
          <c:y val="6.1950322948474239E-2"/>
          <c:w val="0.33760025767746293"/>
          <c:h val="0.91063094434959335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525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174,4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69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124.5</c:v>
                </c:pt>
                <c:pt idx="1">
                  <c:v>159.19999999999999</c:v>
                </c:pt>
                <c:pt idx="2">
                  <c:v>167.2</c:v>
                </c:pt>
                <c:pt idx="3">
                  <c:v>174.4</c:v>
                </c:pt>
              </c:numCache>
            </c:numRef>
          </c:val>
        </c:ser>
        <c:shape val="cylinder"/>
        <c:axId val="116086656"/>
        <c:axId val="116171904"/>
        <c:axId val="0"/>
      </c:bar3DChart>
      <c:catAx>
        <c:axId val="116086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71904"/>
        <c:crosses val="autoZero"/>
        <c:auto val="1"/>
        <c:lblAlgn val="ctr"/>
        <c:lblOffset val="100"/>
      </c:catAx>
      <c:valAx>
        <c:axId val="11617190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86656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(тыс. рублей)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Pt>
            <c:idx val="0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1442.1</c:v>
                </c:pt>
                <c:pt idx="1">
                  <c:v>1425.4</c:v>
                </c:pt>
                <c:pt idx="2">
                  <c:v>1409.4</c:v>
                </c:pt>
                <c:pt idx="3">
                  <c:v>1409.4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gapWidth val="75"/>
        <c:shape val="pyramid"/>
        <c:axId val="119241344"/>
        <c:axId val="119251328"/>
        <c:axId val="0"/>
      </c:bar3DChart>
      <c:catAx>
        <c:axId val="119241344"/>
        <c:scaling>
          <c:orientation val="minMax"/>
        </c:scaling>
        <c:axPos val="b"/>
        <c:numFmt formatCode="General" sourceLinked="1"/>
        <c:majorTickMark val="none"/>
        <c:tickLblPos val="nextTo"/>
        <c:crossAx val="119251328"/>
        <c:crosses val="autoZero"/>
        <c:auto val="1"/>
        <c:lblAlgn val="ctr"/>
        <c:lblOffset val="100"/>
      </c:catAx>
      <c:valAx>
        <c:axId val="119251328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spPr>
          <a:ln w="9525">
            <a:noFill/>
          </a:ln>
        </c:spPr>
        <c:crossAx val="119241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5"/>
        </c:manualLayout>
      </c:layout>
    </c:title>
    <c:plotArea>
      <c:layout>
        <c:manualLayout>
          <c:layoutTarget val="inner"/>
          <c:xMode val="edge"/>
          <c:yMode val="edge"/>
          <c:x val="1.300418745075432E-2"/>
          <c:y val="0.29231923577118885"/>
          <c:w val="0.96455398964887173"/>
          <c:h val="0.6459429344451999"/>
        </c:manualLayout>
      </c:layout>
      <c:lineChart>
        <c:grouping val="standard"/>
        <c:marker val="1"/>
        <c:axId val="100562432"/>
        <c:axId val="100563968"/>
      </c:lineChart>
      <c:catAx>
        <c:axId val="100562432"/>
        <c:scaling>
          <c:orientation val="minMax"/>
        </c:scaling>
        <c:delete val="1"/>
        <c:axPos val="b"/>
        <c:numFmt formatCode="General" sourceLinked="1"/>
        <c:tickLblPos val="none"/>
        <c:crossAx val="100563968"/>
        <c:crosses val="autoZero"/>
        <c:auto val="1"/>
        <c:lblAlgn val="ctr"/>
        <c:lblOffset val="100"/>
      </c:catAx>
      <c:valAx>
        <c:axId val="100563968"/>
        <c:scaling>
          <c:orientation val="minMax"/>
        </c:scaling>
        <c:delete val="1"/>
        <c:axPos val="l"/>
        <c:numFmt formatCode="0.0%" sourceLinked="1"/>
        <c:tickLblPos val="none"/>
        <c:crossAx val="10056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otX val="20"/>
      <c:rAngAx val="1"/>
    </c:view3D>
    <c:floor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0.14124277143949676"/>
          <c:y val="5.3570374015748032E-2"/>
          <c:w val="0.84132891360019946"/>
          <c:h val="0.810861712598431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9596588033428505E-2"/>
                  <c:y val="-1.46974410250712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3.0044886529823549E-2"/>
                  <c:y val="-2.21124079306503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3.2800381244389755E-2"/>
                  <c:y val="-1.972903911577400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1104017882153898E-2"/>
                  <c:y val="-1.224786752089269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dLbls>
          <c:showVal val="1"/>
        </c:dLbls>
        <c:shape val="cone"/>
        <c:axId val="100798848"/>
        <c:axId val="100800384"/>
        <c:axId val="0"/>
      </c:bar3DChart>
      <c:catAx>
        <c:axId val="100798848"/>
        <c:scaling>
          <c:orientation val="minMax"/>
        </c:scaling>
        <c:delete val="1"/>
        <c:axPos val="b"/>
        <c:tickLblPos val="none"/>
        <c:crossAx val="100800384"/>
        <c:crosses val="autoZero"/>
        <c:auto val="1"/>
        <c:lblAlgn val="ctr"/>
        <c:lblOffset val="100"/>
      </c:catAx>
      <c:valAx>
        <c:axId val="100800384"/>
        <c:scaling>
          <c:orientation val="minMax"/>
        </c:scaling>
        <c:axPos val="l"/>
        <c:majorGridlines/>
        <c:numFmt formatCode="General" sourceLinked="1"/>
        <c:tickLblPos val="nextTo"/>
        <c:crossAx val="1007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0139177318478"/>
          <c:y val="0.86129600464813638"/>
          <c:w val="0.56297317444177264"/>
          <c:h val="0.1387041356734799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124277143949682"/>
          <c:y val="5.3570374015748032E-2"/>
          <c:w val="0.84132891360020001"/>
          <c:h val="0.81086171259843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dLbls>
            <c:dLbl>
              <c:idx val="0"/>
              <c:layout>
                <c:manualLayout>
                  <c:x val="1.9596588033428512E-2"/>
                  <c:y val="-1.46974410250712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1.9826722584680843E-2"/>
                  <c:y val="-1.4329875247622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1.0920283689640761E-2"/>
                  <c:y val="-2.4732391182106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2.1104017882153915E-2"/>
                  <c:y val="-1.224786752089269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млн.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Val val="1"/>
        </c:dLbls>
        <c:shape val="cone"/>
        <c:axId val="101169024"/>
        <c:axId val="101170560"/>
        <c:axId val="0"/>
      </c:bar3DChart>
      <c:catAx>
        <c:axId val="101169024"/>
        <c:scaling>
          <c:orientation val="minMax"/>
        </c:scaling>
        <c:delete val="1"/>
        <c:axPos val="b"/>
        <c:tickLblPos val="none"/>
        <c:crossAx val="101170560"/>
        <c:crosses val="autoZero"/>
        <c:auto val="1"/>
        <c:lblAlgn val="ctr"/>
        <c:lblOffset val="100"/>
      </c:catAx>
      <c:valAx>
        <c:axId val="101170560"/>
        <c:scaling>
          <c:orientation val="minMax"/>
        </c:scaling>
        <c:axPos val="l"/>
        <c:majorGridlines/>
        <c:numFmt formatCode="General" sourceLinked="1"/>
        <c:tickLblPos val="nextTo"/>
        <c:crossAx val="1011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0139177318484"/>
          <c:y val="0.86129600464813671"/>
          <c:w val="0.58544142470606297"/>
          <c:h val="0.1387039953518687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0.1517516169700952"/>
          <c:y val="3.2561407318378782E-2"/>
          <c:w val="0.8436474449698883"/>
          <c:h val="0.826748627256907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3188,1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5470990552706614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 3937,6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4.5875337522883926E-3"/>
                  <c:y val="-2.2895814606457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3538,4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3923891497436107E-2"/>
                  <c:y val="-9.37500000000008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3522,7</a:t>
                    </a:r>
                  </a:p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3188.1</c:v>
                </c:pt>
                <c:pt idx="1">
                  <c:v>3937.6</c:v>
                </c:pt>
                <c:pt idx="2">
                  <c:v>3538.4</c:v>
                </c:pt>
                <c:pt idx="3">
                  <c:v>3522.7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62"/>
        <c:gapDepth val="242"/>
        <c:shape val="cylinder"/>
        <c:axId val="101264768"/>
        <c:axId val="101270656"/>
        <c:axId val="0"/>
      </c:bar3DChart>
      <c:catAx>
        <c:axId val="1012647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01270656"/>
        <c:crosses val="autoZero"/>
        <c:auto val="1"/>
        <c:lblAlgn val="ctr"/>
        <c:lblOffset val="100"/>
      </c:catAx>
      <c:valAx>
        <c:axId val="101270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01264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6318,2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66713159614081086"/>
          <c:y val="1.912438109286399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482738456875319E-2"/>
          <c:y val="9.2708420358870725E-2"/>
          <c:w val="0.62851062525619761"/>
          <c:h val="0.88065147232963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6318.2</c:v>
                </c:pt>
              </c:strCache>
            </c:strRef>
          </c:tx>
          <c:explosion val="25"/>
          <c:dPt>
            <c:idx val="0"/>
            <c:explosion val="21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1.8491397057738804E-3"/>
                  <c:y val="-9.604575457481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3.0721871953026832E-2"/>
                  <c:y val="-9.6419995914770143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2.3908610810465252E-3"/>
                  <c:y val="-8.5172043886224943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0"/>
                  <c:y val="-4.2887303017201915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-1.4194061204791912E-2"/>
                  <c:y val="1.044804687444201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-1.1492383712638896E-2"/>
                  <c:y val="5.5432891528575924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-5.3283927752527426E-3"/>
                  <c:y val="4.7682118318848124E-3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6.9580740961288884E-2"/>
                  <c:y val="-1.4676831175732021E-3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-7.5994057873759934E-3"/>
                  <c:y val="-9.409346083366990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dLblPos val="outEnd"/>
              <c:showLegendKey val="1"/>
              <c:showVal val="1"/>
              <c:separator> </c:separator>
            </c:dLbl>
            <c:dLbl>
              <c:idx val="11"/>
              <c:layout>
                <c:manualLayout>
                  <c:x val="0.11102754873127819"/>
                  <c:y val="-1.699944986032342E-2"/>
                </c:manualLayout>
              </c:layout>
              <c:dLblPos val="outEnd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Образование-2,0</c:v>
                </c:pt>
                <c:pt idx="1">
                  <c:v>Культура ,кинематография-1664.8</c:v>
                </c:pt>
                <c:pt idx="2">
                  <c:v>Физкультура и спорт - 5,4</c:v>
                </c:pt>
                <c:pt idx="3">
                  <c:v>Нацэкономика -704.1</c:v>
                </c:pt>
                <c:pt idx="4">
                  <c:v>Национальная оборона-65.9</c:v>
                </c:pt>
                <c:pt idx="5">
                  <c:v>ЖКХ - 190.3</c:v>
                </c:pt>
                <c:pt idx="6">
                  <c:v>Общегосударственные вопросы - 3653.2</c:v>
                </c:pt>
                <c:pt idx="7">
                  <c:v>Нацбезопасность - 32.5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1.0000000000000005E-3</c:v>
                </c:pt>
                <c:pt idx="1">
                  <c:v>0.26300000000000001</c:v>
                </c:pt>
                <c:pt idx="2">
                  <c:v>1.0000000000000005E-3</c:v>
                </c:pt>
                <c:pt idx="3">
                  <c:v>0.111</c:v>
                </c:pt>
                <c:pt idx="4">
                  <c:v>1.0000000000000004E-2</c:v>
                </c:pt>
                <c:pt idx="5">
                  <c:v>3.0000000000000002E-2</c:v>
                </c:pt>
                <c:pt idx="6">
                  <c:v>0.57800000000000018</c:v>
                </c:pt>
                <c:pt idx="7">
                  <c:v>5.0000000000000018E-3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9684397843218124"/>
          <c:y val="2.4255516845859752E-2"/>
          <c:w val="0.18634701193776504"/>
          <c:h val="0.95659478947496157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9.8934493389623776E-2"/>
          <c:y val="4.5375001441489517E-2"/>
          <c:w val="0.87901934507276958"/>
          <c:h val="0.836900813988547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3026</a:t>
                    </a:r>
                    <a:endParaRPr lang="ru-RU" dirty="0">
                      <a:solidFill>
                        <a:srgbClr val="0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3837,2</a:t>
                    </a:r>
                    <a:endParaRPr lang="ru-RU" dirty="0">
                      <a:solidFill>
                        <a:srgbClr val="0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3434,3</a:t>
                    </a:r>
                    <a:endParaRPr lang="ru-RU" dirty="0">
                      <a:solidFill>
                        <a:srgbClr val="0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3421,6</a:t>
                    </a:r>
                    <a:endParaRPr lang="ru-RU" dirty="0">
                      <a:solidFill>
                        <a:srgbClr val="000000"/>
                      </a:solidFill>
                    </a:endParaRPr>
                  </a:p>
                </c:rich>
              </c:tx>
              <c:dLblPos val="ctr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0000"/>
                        </a:solidFill>
                      </a:rPr>
                      <a:t>59 921,1</a:t>
                    </a:r>
                  </a:p>
                </c:rich>
              </c:tx>
              <c:dLblPos val="ctr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0000"/>
                        </a:solidFill>
                      </a:rPr>
                      <a:t>60 744,8</a:t>
                    </a:r>
                  </a:p>
                </c:rich>
              </c:tx>
              <c:dLblPos val="ctr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000000"/>
                        </a:solidFill>
                      </a:rPr>
                      <a:t>59 928,9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ru-RU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2014год</c:v>
                </c:pt>
                <c:pt idx="1">
                  <c:v>2015год</c:v>
                </c:pt>
                <c:pt idx="2">
                  <c:v>2016год</c:v>
                </c:pt>
                <c:pt idx="3">
                  <c:v>2017год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3026</c:v>
                </c:pt>
                <c:pt idx="1">
                  <c:v>3837.2</c:v>
                </c:pt>
                <c:pt idx="2">
                  <c:v>3434.3</c:v>
                </c:pt>
                <c:pt idx="3">
                  <c:v>3421.6</c:v>
                </c:pt>
              </c:numCache>
            </c:numRef>
          </c:val>
        </c:ser>
        <c:dLbls>
          <c:showVal val="1"/>
        </c:dLbls>
        <c:axId val="58115968"/>
        <c:axId val="58117504"/>
      </c:barChart>
      <c:catAx>
        <c:axId val="581159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17504"/>
        <c:crosses val="autoZero"/>
        <c:auto val="1"/>
        <c:lblAlgn val="ctr"/>
        <c:lblOffset val="100"/>
      </c:catAx>
      <c:valAx>
        <c:axId val="58117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15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0.1517516169700952"/>
          <c:y val="3.2561407318378782E-2"/>
          <c:w val="0.84364744496988875"/>
          <c:h val="0.826748627256908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5642,5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5470990552706614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6287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1.5470990552706619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6070,6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3923891497436116E-2"/>
                  <c:y val="-9.37500000000009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5954,2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5642.5</c:v>
                </c:pt>
                <c:pt idx="1">
                  <c:v>6287</c:v>
                </c:pt>
                <c:pt idx="2">
                  <c:v>6070.6</c:v>
                </c:pt>
                <c:pt idx="3">
                  <c:v>5954.2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62"/>
        <c:gapDepth val="242"/>
        <c:shape val="cylinder"/>
        <c:axId val="115427968"/>
        <c:axId val="115454336"/>
        <c:axId val="0"/>
      </c:bar3DChart>
      <c:catAx>
        <c:axId val="1154279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15454336"/>
        <c:crosses val="autoZero"/>
        <c:auto val="1"/>
        <c:lblAlgn val="ctr"/>
        <c:lblOffset val="100"/>
      </c:catAx>
      <c:valAx>
        <c:axId val="115454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15427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layout/>
    </c:title>
    <c:view3D>
      <c:depthPercent val="100"/>
      <c:rAngAx val="1"/>
    </c:view3D>
    <c:sideWall>
      <c:spPr>
        <a:noFill/>
        <a:ln w="23894">
          <a:noFill/>
        </a:ln>
      </c:spPr>
    </c:sideWall>
    <c:backWall>
      <c:spPr>
        <a:noFill/>
        <a:ln w="23894">
          <a:noFill/>
        </a:ln>
      </c:spPr>
    </c:backWall>
    <c:plotArea>
      <c:layout>
        <c:manualLayout>
          <c:layoutTarget val="inner"/>
          <c:xMode val="edge"/>
          <c:yMode val="edge"/>
          <c:x val="0.1132481545001069"/>
          <c:y val="7.119526401828373E-2"/>
          <c:w val="0.9508845008782425"/>
          <c:h val="0.8266168112738837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28,1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321428571428592E-3"/>
                  <c:y val="-1.17589435098501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349,4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2532,2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2431,5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2028.1</c:v>
                </c:pt>
                <c:pt idx="1">
                  <c:v>2389.4</c:v>
                </c:pt>
                <c:pt idx="2">
                  <c:v>2532.1999999999998</c:v>
                </c:pt>
                <c:pt idx="3">
                  <c:v>2431.5</c:v>
                </c:pt>
              </c:numCache>
            </c:numRef>
          </c:val>
        </c:ser>
        <c:shape val="pyramid"/>
        <c:axId val="113977216"/>
        <c:axId val="114045312"/>
        <c:axId val="93056512"/>
      </c:bar3DChart>
      <c:catAx>
        <c:axId val="11397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045312"/>
        <c:crosses val="autoZero"/>
        <c:auto val="1"/>
        <c:lblAlgn val="ctr"/>
        <c:lblOffset val="100"/>
      </c:catAx>
      <c:valAx>
        <c:axId val="114045312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400" b="0" i="0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77216"/>
        <c:crosses val="autoZero"/>
        <c:crossBetween val="between"/>
      </c:valAx>
      <c:serAx>
        <c:axId val="93056512"/>
        <c:scaling>
          <c:orientation val="minMax"/>
        </c:scaling>
        <c:axPos val="b"/>
        <c:tickLblPos val="nextTo"/>
        <c:crossAx val="114045312"/>
        <c:crosses val="autoZero"/>
      </c:serAx>
    </c:plotArea>
    <c:plotVisOnly val="1"/>
    <c:dispBlanksAs val="gap"/>
  </c:chart>
  <c:txPr>
    <a:bodyPr/>
    <a:lstStyle/>
    <a:p>
      <a:pPr>
        <a:defRPr sz="1668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algn="ctr"/>
          <a:r>
            <a: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Терновского сельского поселения</a:t>
          </a:r>
        </a:p>
        <a:p>
          <a:pPr algn="ctr"/>
          <a:r>
            <a: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Шолоховского района</a:t>
          </a:r>
        </a:p>
        <a:p>
          <a:pPr algn="ctr"/>
          <a:r>
            <a: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2015 год и на плановый период </a:t>
          </a:r>
        </a:p>
        <a:p>
          <a:pPr algn="ctr"/>
          <a:r>
            <a: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2016 и 2017 годов</a:t>
          </a:r>
          <a:endParaRPr lang="ru-RU" sz="18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Терновского сельского поселения на 2015 – 2017 годы (Решение Собрания депутатов Терновского сельского поселения</a:t>
          </a:r>
        </a:p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 18.08.2014№70)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Терновского сельского поселения на 2014 – 2016 годы (Постановление Администрации Терновского сельского поселения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19.09.2014 №100 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 smtClean="0">
            <a:solidFill>
              <a:srgbClr val="000000"/>
            </a:solidFill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Терновского сельского поселения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 custScaleX="75000" custLinFactNeighborX="-12500" custLinFactNeighborY="3216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6786" custLinFactNeighborX="-76" custLinFactNeighborY="-390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38B3EA9A-882E-414D-9432-A0B7A36DCE5C}" type="presOf" srcId="{9BF7A4FA-841F-47F1-98E7-189AC313D563}" destId="{F5C3F7F1-CEA0-49C4-9AA0-D342FEFEA354}" srcOrd="0" destOrd="0" presId="urn:microsoft.com/office/officeart/2005/8/layout/hList3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6242,3 тыс.рублей</a:t>
          </a:r>
          <a:endParaRPr lang="ru-RU" sz="28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679,1 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10,9%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smtClean="0">
              <a:effectLst/>
              <a:latin typeface="Times New Roman" pitchFamily="18" charset="0"/>
              <a:cs typeface="Times New Roman" pitchFamily="18" charset="0"/>
            </a:rPr>
            <a:t>Проведение спортивных мероприятий</a:t>
          </a:r>
        </a:p>
        <a:p>
          <a:pPr>
            <a:spcAft>
              <a:spcPts val="0"/>
            </a:spcAft>
          </a:pPr>
          <a:r>
            <a:rPr lang="ru-RU" sz="1200" smtClean="0">
              <a:effectLst/>
              <a:latin typeface="Times New Roman" pitchFamily="18" charset="0"/>
              <a:cs typeface="Times New Roman" pitchFamily="18" charset="0"/>
            </a:rPr>
            <a:t>5,4 тыс.рублей</a:t>
          </a:r>
          <a:endParaRPr lang="ru-RU" sz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200" smtClean="0">
              <a:effectLst/>
              <a:latin typeface="Times New Roman" pitchFamily="18" charset="0"/>
              <a:cs typeface="Times New Roman" pitchFamily="18" charset="0"/>
            </a:rPr>
            <a:t>рублей </a:t>
          </a:r>
        </a:p>
        <a:p>
          <a:pPr>
            <a:spcAft>
              <a:spcPct val="35000"/>
            </a:spcAft>
          </a:pPr>
          <a:r>
            <a:rPr lang="ru-RU" sz="1200" smtClean="0">
              <a:effectLst/>
              <a:latin typeface="Times New Roman" pitchFamily="18" charset="0"/>
              <a:cs typeface="Times New Roman" pitchFamily="18" charset="0"/>
            </a:rPr>
            <a:t>0,1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Терновского сельского поселения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10,0 тыс. рублей 0,2 %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190,3 тыс.рублей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3,0 %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 и иные расходы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96,3 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1,5%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муниципальных служащих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2862,8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45,9 %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Главы Терновского сельского поселения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701,1 тыс.рублей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11,2 %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Проведение противопожарных мероприятий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32,5 тыс.рублей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0,5 %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культуры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1664,8 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26,7%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b="0" i="0" u="none" baseline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655" custLinFactNeighborY="-13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27669" custRadScaleInc="-23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50284" custScaleY="145446" custRadScaleRad="149118" custRadScaleInc="-60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2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2" presStyleCnt="9" custScaleX="145447" custScaleY="145447" custRadScaleRad="122768" custRadScaleInc="-17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3" presStyleCnt="9" custScaleX="145447" custScaleY="145447" custRadScaleRad="142096" custRadScaleInc="-20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4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4" presStyleCnt="9" custScaleX="145447" custScaleY="145447" custRadScaleRad="135244" custRadScaleInc="-22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5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5" presStyleCnt="9" custScaleX="145447" custScaleY="145447" custRadScaleRad="91482" custRadScaleInc="-22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6" presStyleCnt="9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6" presStyleCnt="9" custScaleX="145447" custScaleY="145447" custRadScaleRad="95799" custRadScaleInc="-15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2513" custRadScaleInc="-16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22198" custRadScaleRad="88395" custRadScaleInc="200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D015EBAF-0B0F-4D0A-8F07-38D39946D720}" srcId="{B179D74B-D7BA-4ED1-A72F-D0DA76E8417A}" destId="{C6A1BDBE-B799-45DE-8DF1-D0A56A293435}" srcOrd="3" destOrd="0" parTransId="{7FE7A46F-F120-46C2-8441-BB1D9BA17B40}" sibTransId="{B358B0F7-9D28-4C8F-9C22-734A2FEDCC8D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67B53CC9-EAD6-4807-A826-60948956F288}" srcId="{B179D74B-D7BA-4ED1-A72F-D0DA76E8417A}" destId="{D3913F27-E24C-40CD-AFE9-DDAE93138E32}" srcOrd="6" destOrd="0" parTransId="{F986B101-2D04-4E3D-8735-12066002DCA2}" sibTransId="{CB8E9DCB-886A-4917-B75A-D6CABEF1A2D5}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94179C15-8BCE-4648-878D-2FDA92C3F688}" srcId="{B179D74B-D7BA-4ED1-A72F-D0DA76E8417A}" destId="{1B234536-2071-46C6-A491-AF4B1A3F9FEB}" srcOrd="2" destOrd="0" parTransId="{11E86306-1FA3-4165-81CF-E5CFBAACAB41}" sibTransId="{1EE3D30F-5CA2-4829-8D39-76AE15AD5942}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E37B3763-3433-403F-825B-5EE5AF2254DC}" type="presParOf" srcId="{FC4E895A-5CB6-4776-9D34-BC12EF08CF61}" destId="{D23AFAD6-9784-476C-B26A-F6CCAEF2A753}" srcOrd="5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6" destOrd="0" presId="urn:microsoft.com/office/officeart/2005/8/layout/radial1"/>
    <dgm:cxn modelId="{E338D541-BA1D-4029-AD58-832BB1FEBD3F}" type="presParOf" srcId="{FC4E895A-5CB6-4776-9D34-BC12EF08CF61}" destId="{6CE479B8-58DF-48DD-AC0B-D0C5FC6877CB}" srcOrd="7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8" destOrd="0" presId="urn:microsoft.com/office/officeart/2005/8/layout/radial1"/>
    <dgm:cxn modelId="{03777F11-38CE-41AA-AF27-B13837171558}" type="presParOf" srcId="{FC4E895A-5CB6-4776-9D34-BC12EF08CF61}" destId="{1BB1C879-ADD1-46CE-9D67-364F5ECE1CD3}" srcOrd="9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0" destOrd="0" presId="urn:microsoft.com/office/officeart/2005/8/layout/radial1"/>
    <dgm:cxn modelId="{BB0018DC-8D1B-40DE-BA8C-F34F961AB309}" type="presParOf" srcId="{FC4E895A-5CB6-4776-9D34-BC12EF08CF61}" destId="{A5A442AC-CDA8-474B-92EE-3D632F0EC957}" srcOrd="11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2" destOrd="0" presId="urn:microsoft.com/office/officeart/2005/8/layout/radial1"/>
    <dgm:cxn modelId="{60630ECB-0F66-4A96-88C7-D14974AF94F5}" type="presParOf" srcId="{FC4E895A-5CB6-4776-9D34-BC12EF08CF61}" destId="{E5D811FC-7971-4430-8A28-1798A91448B2}" srcOrd="13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4" destOrd="0" presId="urn:microsoft.com/office/officeart/2005/8/layout/radial1"/>
    <dgm:cxn modelId="{056F96FF-72E0-4896-8E1B-3A25063FD02C}" type="presParOf" srcId="{FC4E895A-5CB6-4776-9D34-BC12EF08CF61}" destId="{BC211171-4868-4B1B-8C84-7AFE7DA92B72}" srcOrd="15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6" destOrd="0" presId="urn:microsoft.com/office/officeart/2005/8/layout/radial1"/>
    <dgm:cxn modelId="{F7F15935-6194-4385-A09A-61576EDE1BCE}" type="presParOf" srcId="{FC4E895A-5CB6-4776-9D34-BC12EF08CF61}" destId="{38A04AD7-3C30-42FD-9169-981E636C19E5}" srcOrd="17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B5313-4809-4CDD-8B2D-91645E1D4CD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71C4F-2EE5-4090-8CFE-7BB01F6E3C8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6242,3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dirty="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53B782-686E-490C-BB5B-77749111CDE4}" type="parTrans" cxnId="{FAE2B613-9875-420D-9F13-62B04EAD18E2}">
      <dgm:prSet/>
      <dgm:spPr/>
      <dgm:t>
        <a:bodyPr/>
        <a:lstStyle/>
        <a:p>
          <a:endParaRPr lang="ru-RU"/>
        </a:p>
      </dgm:t>
    </dgm:pt>
    <dgm:pt modelId="{F4B4DDDA-7F89-4D39-94AB-659B47E95309}" type="sibTrans" cxnId="{FAE2B613-9875-420D-9F13-62B04EAD18E2}">
      <dgm:prSet/>
      <dgm:spPr/>
      <dgm:t>
        <a:bodyPr/>
        <a:lstStyle/>
        <a:p>
          <a:endParaRPr lang="ru-RU"/>
        </a:p>
      </dgm:t>
    </dgm:pt>
    <dgm:pt modelId="{7655AE95-F3C2-48BC-B276-AE080133FB0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Социальные программы      (1672,2 тыс. рублей – 26,9 %)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E3C6EC2-41E6-4E44-9C38-FB98C41D88A7}" type="parTrans" cxnId="{6A87B7FB-0E06-463A-B48A-21F2710F92C7}">
      <dgm:prSet/>
      <dgm:spPr/>
      <dgm:t>
        <a:bodyPr/>
        <a:lstStyle/>
        <a:p>
          <a:endParaRPr lang="ru-RU"/>
        </a:p>
      </dgm:t>
    </dgm:pt>
    <dgm:pt modelId="{82CDAD82-8663-4340-9845-AC1162B7DA11}" type="sibTrans" cxnId="{6A87B7FB-0E06-463A-B48A-21F2710F92C7}">
      <dgm:prSet/>
      <dgm:spPr/>
      <dgm:t>
        <a:bodyPr/>
        <a:lstStyle/>
        <a:p>
          <a:endParaRPr lang="ru-RU"/>
        </a:p>
      </dgm:t>
    </dgm:pt>
    <dgm:pt modelId="{B3C88CCD-9B46-408D-A511-B410CA7D935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Противодействие преступности, Пожарная безопасность,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(42,8 тыс.рублей– 0,7 %)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0E3EEBD-9DDC-4766-9CC4-9141D3C4F67F}" type="parTrans" cxnId="{D689EFCF-13A2-4BB0-AF99-6D74111884A8}">
      <dgm:prSet/>
      <dgm:spPr/>
      <dgm:t>
        <a:bodyPr/>
        <a:lstStyle/>
        <a:p>
          <a:endParaRPr lang="ru-RU"/>
        </a:p>
      </dgm:t>
    </dgm:pt>
    <dgm:pt modelId="{9021BEFD-7208-4264-B431-5128134A98E9}" type="sibTrans" cxnId="{D689EFCF-13A2-4BB0-AF99-6D74111884A8}">
      <dgm:prSet/>
      <dgm:spPr/>
      <dgm:t>
        <a:bodyPr/>
        <a:lstStyle/>
        <a:p>
          <a:endParaRPr lang="ru-RU"/>
        </a:p>
      </dgm:t>
    </dgm:pt>
    <dgm:pt modelId="{467C857C-9276-4273-82A2-7BA21252EED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Инфраструктурные программы                    (896,6 тыс. рублей – 14,4 %)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1774AD-ABCE-47F9-85C0-4ED9F155BD6C}" type="parTrans" cxnId="{16014467-1248-4505-A479-919B0259EE46}">
      <dgm:prSet/>
      <dgm:spPr/>
      <dgm:t>
        <a:bodyPr/>
        <a:lstStyle/>
        <a:p>
          <a:endParaRPr lang="ru-RU"/>
        </a:p>
      </dgm:t>
    </dgm:pt>
    <dgm:pt modelId="{D29CE25B-91DF-4F6D-9B40-33B8E32DA89C}" type="sibTrans" cxnId="{16014467-1248-4505-A479-919B0259EE46}">
      <dgm:prSet/>
      <dgm:spPr/>
      <dgm:t>
        <a:bodyPr/>
        <a:lstStyle/>
        <a:p>
          <a:endParaRPr lang="ru-RU"/>
        </a:p>
      </dgm:t>
    </dgm:pt>
    <dgm:pt modelId="{7108C053-AF18-4A5E-A697-B9A026219B0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муниципального управления, Информационное общество. (15,0 тыс. рублей –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0,2%)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6E71120-05A4-4E49-AAFA-7509948FC80E}" type="parTrans" cxnId="{A1C2D3AF-720B-46D0-B370-702103B4DFB4}">
      <dgm:prSet/>
      <dgm:spPr/>
      <dgm:t>
        <a:bodyPr/>
        <a:lstStyle/>
        <a:p>
          <a:endParaRPr lang="ru-RU"/>
        </a:p>
      </dgm:t>
    </dgm:pt>
    <dgm:pt modelId="{FEA286DD-0BB0-42AE-BA30-4EE66EC82B3E}" type="sibTrans" cxnId="{A1C2D3AF-720B-46D0-B370-702103B4DFB4}">
      <dgm:prSet/>
      <dgm:spPr/>
      <dgm:t>
        <a:bodyPr/>
        <a:lstStyle/>
        <a:p>
          <a:endParaRPr lang="ru-RU"/>
        </a:p>
      </dgm:t>
    </dgm:pt>
    <dgm:pt modelId="{49336F7E-FBF5-484E-BF88-4EC11E1405E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Муниципальная политика       (3615,7 тыс. рублей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57,8 %)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EC12345-705E-4FA4-96A9-438A1D0558A6}" type="parTrans" cxnId="{94823198-E49C-4638-AC8E-4AF031C0858B}">
      <dgm:prSet/>
      <dgm:spPr/>
      <dgm:t>
        <a:bodyPr/>
        <a:lstStyle/>
        <a:p>
          <a:endParaRPr lang="ru-RU"/>
        </a:p>
      </dgm:t>
    </dgm:pt>
    <dgm:pt modelId="{254F274C-C37E-48F0-8AAE-712981C79DCA}" type="sibTrans" cxnId="{94823198-E49C-4638-AC8E-4AF031C0858B}">
      <dgm:prSet/>
      <dgm:spPr/>
      <dgm:t>
        <a:bodyPr/>
        <a:lstStyle/>
        <a:p>
          <a:endParaRPr lang="ru-RU"/>
        </a:p>
      </dgm:t>
    </dgm:pt>
    <dgm:pt modelId="{B168E1BD-398C-447D-A555-BA05AB8DD921}" type="pres">
      <dgm:prSet presAssocID="{444B5313-4809-4CDD-8B2D-91645E1D4C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AEEAE-A393-43C2-B2A9-C9A511351C4E}" type="pres">
      <dgm:prSet presAssocID="{0A071C4F-2EE5-4090-8CFE-7BB01F6E3C8A}" presName="centerShape" presStyleLbl="node0" presStyleIdx="0" presStyleCnt="1"/>
      <dgm:spPr/>
      <dgm:t>
        <a:bodyPr/>
        <a:lstStyle/>
        <a:p>
          <a:endParaRPr lang="ru-RU"/>
        </a:p>
      </dgm:t>
    </dgm:pt>
    <dgm:pt modelId="{9538344A-D938-4239-A0BA-8D2EE7ACBF57}" type="pres">
      <dgm:prSet presAssocID="{1E3C6EC2-41E6-4E44-9C38-FB98C41D88A7}" presName="Name9" presStyleLbl="parChTrans1D2" presStyleIdx="0" presStyleCnt="5"/>
      <dgm:spPr/>
      <dgm:t>
        <a:bodyPr/>
        <a:lstStyle/>
        <a:p>
          <a:endParaRPr lang="ru-RU"/>
        </a:p>
      </dgm:t>
    </dgm:pt>
    <dgm:pt modelId="{7B9A9833-EF5C-44A1-8053-E5381E780F28}" type="pres">
      <dgm:prSet presAssocID="{1E3C6EC2-41E6-4E44-9C38-FB98C41D88A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E308D1C-8CDB-440B-B38A-F260EFE84962}" type="pres">
      <dgm:prSet presAssocID="{7655AE95-F3C2-48BC-B276-AE080133FB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E3A69-E454-4BBC-A5F5-C3B9D8B1DC7C}" type="pres">
      <dgm:prSet presAssocID="{B0E3EEBD-9DDC-4766-9CC4-9141D3C4F67F}" presName="Name9" presStyleLbl="parChTrans1D2" presStyleIdx="1" presStyleCnt="5"/>
      <dgm:spPr/>
      <dgm:t>
        <a:bodyPr/>
        <a:lstStyle/>
        <a:p>
          <a:endParaRPr lang="ru-RU"/>
        </a:p>
      </dgm:t>
    </dgm:pt>
    <dgm:pt modelId="{A5E6D23D-8F97-4F40-889C-AD106D8102C6}" type="pres">
      <dgm:prSet presAssocID="{B0E3EEBD-9DDC-4766-9CC4-9141D3C4F67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BE2B92E-CD0E-497D-AB65-2F50FAB303D4}" type="pres">
      <dgm:prSet presAssocID="{B3C88CCD-9B46-408D-A511-B410CA7D93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73C28-0FDD-44A6-9A87-7EB55BEF5365}" type="pres">
      <dgm:prSet presAssocID="{D6E71120-05A4-4E49-AAFA-7509948FC80E}" presName="Name9" presStyleLbl="parChTrans1D2" presStyleIdx="2" presStyleCnt="5"/>
      <dgm:spPr/>
      <dgm:t>
        <a:bodyPr/>
        <a:lstStyle/>
        <a:p>
          <a:endParaRPr lang="ru-RU"/>
        </a:p>
      </dgm:t>
    </dgm:pt>
    <dgm:pt modelId="{AEB00136-79E8-45C1-989C-BDABB5DEBE38}" type="pres">
      <dgm:prSet presAssocID="{D6E71120-05A4-4E49-AAFA-7509948FC80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43BDCB2-66D2-41F0-97AC-8884CC350A51}" type="pres">
      <dgm:prSet presAssocID="{7108C053-AF18-4A5E-A697-B9A026219B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16B08-7B74-4911-9368-3860D31E3D21}" type="pres">
      <dgm:prSet presAssocID="{9EC12345-705E-4FA4-96A9-438A1D0558A6}" presName="Name9" presStyleLbl="parChTrans1D2" presStyleIdx="3" presStyleCnt="5"/>
      <dgm:spPr/>
      <dgm:t>
        <a:bodyPr/>
        <a:lstStyle/>
        <a:p>
          <a:endParaRPr lang="ru-RU"/>
        </a:p>
      </dgm:t>
    </dgm:pt>
    <dgm:pt modelId="{29B89380-6F72-4B39-B9ED-6102A1D477D2}" type="pres">
      <dgm:prSet presAssocID="{9EC12345-705E-4FA4-96A9-438A1D0558A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CBA4711-7DC0-4341-9F3E-4ACE2B28169B}" type="pres">
      <dgm:prSet presAssocID="{49336F7E-FBF5-484E-BF88-4EC11E1405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8D588-0B41-457B-8957-785F10CD151F}" type="pres">
      <dgm:prSet presAssocID="{9B1774AD-ABCE-47F9-85C0-4ED9F155BD6C}" presName="Name9" presStyleLbl="parChTrans1D2" presStyleIdx="4" presStyleCnt="5"/>
      <dgm:spPr/>
      <dgm:t>
        <a:bodyPr/>
        <a:lstStyle/>
        <a:p>
          <a:endParaRPr lang="ru-RU"/>
        </a:p>
      </dgm:t>
    </dgm:pt>
    <dgm:pt modelId="{CB83739B-D569-48C0-99E0-8B2C980AC5A1}" type="pres">
      <dgm:prSet presAssocID="{9B1774AD-ABCE-47F9-85C0-4ED9F155BD6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D693257-F0F4-4FB7-86DE-6EB90EA9F1E6}" type="pres">
      <dgm:prSet presAssocID="{467C857C-9276-4273-82A2-7BA21252EE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9EFCF-13A2-4BB0-AF99-6D74111884A8}" srcId="{0A071C4F-2EE5-4090-8CFE-7BB01F6E3C8A}" destId="{B3C88CCD-9B46-408D-A511-B410CA7D9358}" srcOrd="1" destOrd="0" parTransId="{B0E3EEBD-9DDC-4766-9CC4-9141D3C4F67F}" sibTransId="{9021BEFD-7208-4264-B431-5128134A98E9}"/>
    <dgm:cxn modelId="{3B5AEC4E-65C7-4608-A979-2BAAFFD03431}" type="presOf" srcId="{9EC12345-705E-4FA4-96A9-438A1D0558A6}" destId="{F4716B08-7B74-4911-9368-3860D31E3D21}" srcOrd="0" destOrd="0" presId="urn:microsoft.com/office/officeart/2005/8/layout/radial1"/>
    <dgm:cxn modelId="{1D7B013C-2150-4EDA-A3D0-454D6B7AD8C6}" type="presOf" srcId="{9EC12345-705E-4FA4-96A9-438A1D0558A6}" destId="{29B89380-6F72-4B39-B9ED-6102A1D477D2}" srcOrd="1" destOrd="0" presId="urn:microsoft.com/office/officeart/2005/8/layout/radial1"/>
    <dgm:cxn modelId="{16014467-1248-4505-A479-919B0259EE46}" srcId="{0A071C4F-2EE5-4090-8CFE-7BB01F6E3C8A}" destId="{467C857C-9276-4273-82A2-7BA21252EEDA}" srcOrd="4" destOrd="0" parTransId="{9B1774AD-ABCE-47F9-85C0-4ED9F155BD6C}" sibTransId="{D29CE25B-91DF-4F6D-9B40-33B8E32DA89C}"/>
    <dgm:cxn modelId="{DFB90F5C-F05A-46D1-9792-F34184419668}" type="presOf" srcId="{1E3C6EC2-41E6-4E44-9C38-FB98C41D88A7}" destId="{9538344A-D938-4239-A0BA-8D2EE7ACBF57}" srcOrd="0" destOrd="0" presId="urn:microsoft.com/office/officeart/2005/8/layout/radial1"/>
    <dgm:cxn modelId="{369C64AC-96FA-4BD5-A05E-7D576ADE1609}" type="presOf" srcId="{B0E3EEBD-9DDC-4766-9CC4-9141D3C4F67F}" destId="{A5E6D23D-8F97-4F40-889C-AD106D8102C6}" srcOrd="1" destOrd="0" presId="urn:microsoft.com/office/officeart/2005/8/layout/radial1"/>
    <dgm:cxn modelId="{359702EA-5FA1-4CDF-813C-C6462524EB3D}" type="presOf" srcId="{7655AE95-F3C2-48BC-B276-AE080133FB07}" destId="{6E308D1C-8CDB-440B-B38A-F260EFE84962}" srcOrd="0" destOrd="0" presId="urn:microsoft.com/office/officeart/2005/8/layout/radial1"/>
    <dgm:cxn modelId="{A6B2B92F-716B-4AAF-AAB5-F17015B6DC50}" type="presOf" srcId="{49336F7E-FBF5-484E-BF88-4EC11E1405E1}" destId="{4CBA4711-7DC0-4341-9F3E-4ACE2B28169B}" srcOrd="0" destOrd="0" presId="urn:microsoft.com/office/officeart/2005/8/layout/radial1"/>
    <dgm:cxn modelId="{AF19562A-AB20-4F16-B526-9672A8C4E185}" type="presOf" srcId="{9B1774AD-ABCE-47F9-85C0-4ED9F155BD6C}" destId="{C6B8D588-0B41-457B-8957-785F10CD151F}" srcOrd="0" destOrd="0" presId="urn:microsoft.com/office/officeart/2005/8/layout/radial1"/>
    <dgm:cxn modelId="{6A87B7FB-0E06-463A-B48A-21F2710F92C7}" srcId="{0A071C4F-2EE5-4090-8CFE-7BB01F6E3C8A}" destId="{7655AE95-F3C2-48BC-B276-AE080133FB07}" srcOrd="0" destOrd="0" parTransId="{1E3C6EC2-41E6-4E44-9C38-FB98C41D88A7}" sibTransId="{82CDAD82-8663-4340-9845-AC1162B7DA11}"/>
    <dgm:cxn modelId="{EA9517F8-7997-42B8-96E6-AB437ED91983}" type="presOf" srcId="{D6E71120-05A4-4E49-AAFA-7509948FC80E}" destId="{27273C28-0FDD-44A6-9A87-7EB55BEF5365}" srcOrd="0" destOrd="0" presId="urn:microsoft.com/office/officeart/2005/8/layout/radial1"/>
    <dgm:cxn modelId="{414627EF-FEA5-4102-9A2D-3BA0E62788D0}" type="presOf" srcId="{1E3C6EC2-41E6-4E44-9C38-FB98C41D88A7}" destId="{7B9A9833-EF5C-44A1-8053-E5381E780F28}" srcOrd="1" destOrd="0" presId="urn:microsoft.com/office/officeart/2005/8/layout/radial1"/>
    <dgm:cxn modelId="{94823198-E49C-4638-AC8E-4AF031C0858B}" srcId="{0A071C4F-2EE5-4090-8CFE-7BB01F6E3C8A}" destId="{49336F7E-FBF5-484E-BF88-4EC11E1405E1}" srcOrd="3" destOrd="0" parTransId="{9EC12345-705E-4FA4-96A9-438A1D0558A6}" sibTransId="{254F274C-C37E-48F0-8AAE-712981C79DCA}"/>
    <dgm:cxn modelId="{D36801B0-B74C-4A26-853B-7DC076B57F46}" type="presOf" srcId="{444B5313-4809-4CDD-8B2D-91645E1D4CD7}" destId="{B168E1BD-398C-447D-A555-BA05AB8DD921}" srcOrd="0" destOrd="0" presId="urn:microsoft.com/office/officeart/2005/8/layout/radial1"/>
    <dgm:cxn modelId="{6E52D3FE-7110-4B40-9B89-CD9F19417C00}" type="presOf" srcId="{467C857C-9276-4273-82A2-7BA21252EEDA}" destId="{ED693257-F0F4-4FB7-86DE-6EB90EA9F1E6}" srcOrd="0" destOrd="0" presId="urn:microsoft.com/office/officeart/2005/8/layout/radial1"/>
    <dgm:cxn modelId="{FAE2B613-9875-420D-9F13-62B04EAD18E2}" srcId="{444B5313-4809-4CDD-8B2D-91645E1D4CD7}" destId="{0A071C4F-2EE5-4090-8CFE-7BB01F6E3C8A}" srcOrd="0" destOrd="0" parTransId="{3053B782-686E-490C-BB5B-77749111CDE4}" sibTransId="{F4B4DDDA-7F89-4D39-94AB-659B47E95309}"/>
    <dgm:cxn modelId="{A1C2D3AF-720B-46D0-B370-702103B4DFB4}" srcId="{0A071C4F-2EE5-4090-8CFE-7BB01F6E3C8A}" destId="{7108C053-AF18-4A5E-A697-B9A026219B03}" srcOrd="2" destOrd="0" parTransId="{D6E71120-05A4-4E49-AAFA-7509948FC80E}" sibTransId="{FEA286DD-0BB0-42AE-BA30-4EE66EC82B3E}"/>
    <dgm:cxn modelId="{2F28AF5C-A073-4D3B-AB54-BCD9479B9037}" type="presOf" srcId="{0A071C4F-2EE5-4090-8CFE-7BB01F6E3C8A}" destId="{35FAEEAE-A393-43C2-B2A9-C9A511351C4E}" srcOrd="0" destOrd="0" presId="urn:microsoft.com/office/officeart/2005/8/layout/radial1"/>
    <dgm:cxn modelId="{A402E31A-5BD2-4F05-8521-380D3AC6BC8C}" type="presOf" srcId="{9B1774AD-ABCE-47F9-85C0-4ED9F155BD6C}" destId="{CB83739B-D569-48C0-99E0-8B2C980AC5A1}" srcOrd="1" destOrd="0" presId="urn:microsoft.com/office/officeart/2005/8/layout/radial1"/>
    <dgm:cxn modelId="{9FBE3633-CB37-4DEF-96C7-F35EE31D61AA}" type="presOf" srcId="{7108C053-AF18-4A5E-A697-B9A026219B03}" destId="{D43BDCB2-66D2-41F0-97AC-8884CC350A51}" srcOrd="0" destOrd="0" presId="urn:microsoft.com/office/officeart/2005/8/layout/radial1"/>
    <dgm:cxn modelId="{0616CC58-1652-402F-BDCA-04CB79A66D35}" type="presOf" srcId="{D6E71120-05A4-4E49-AAFA-7509948FC80E}" destId="{AEB00136-79E8-45C1-989C-BDABB5DEBE38}" srcOrd="1" destOrd="0" presId="urn:microsoft.com/office/officeart/2005/8/layout/radial1"/>
    <dgm:cxn modelId="{9088FD88-EEAA-4361-8A30-502CBF4C74A0}" type="presOf" srcId="{B0E3EEBD-9DDC-4766-9CC4-9141D3C4F67F}" destId="{233E3A69-E454-4BBC-A5F5-C3B9D8B1DC7C}" srcOrd="0" destOrd="0" presId="urn:microsoft.com/office/officeart/2005/8/layout/radial1"/>
    <dgm:cxn modelId="{41265DFF-E3BD-4254-9E63-097B2BC26D36}" type="presOf" srcId="{B3C88CCD-9B46-408D-A511-B410CA7D9358}" destId="{6BE2B92E-CD0E-497D-AB65-2F50FAB303D4}" srcOrd="0" destOrd="0" presId="urn:microsoft.com/office/officeart/2005/8/layout/radial1"/>
    <dgm:cxn modelId="{6612BD2E-F855-4203-B934-CB19A0E87C97}" type="presParOf" srcId="{B168E1BD-398C-447D-A555-BA05AB8DD921}" destId="{35FAEEAE-A393-43C2-B2A9-C9A511351C4E}" srcOrd="0" destOrd="0" presId="urn:microsoft.com/office/officeart/2005/8/layout/radial1"/>
    <dgm:cxn modelId="{B303F259-EAD9-4EA0-810B-6AF8DBD9A87A}" type="presParOf" srcId="{B168E1BD-398C-447D-A555-BA05AB8DD921}" destId="{9538344A-D938-4239-A0BA-8D2EE7ACBF57}" srcOrd="1" destOrd="0" presId="urn:microsoft.com/office/officeart/2005/8/layout/radial1"/>
    <dgm:cxn modelId="{148C3CC0-F00A-4DBD-8C42-FC53E85CE764}" type="presParOf" srcId="{9538344A-D938-4239-A0BA-8D2EE7ACBF57}" destId="{7B9A9833-EF5C-44A1-8053-E5381E780F28}" srcOrd="0" destOrd="0" presId="urn:microsoft.com/office/officeart/2005/8/layout/radial1"/>
    <dgm:cxn modelId="{1646403E-2421-4CA6-AC33-A4E81E49A390}" type="presParOf" srcId="{B168E1BD-398C-447D-A555-BA05AB8DD921}" destId="{6E308D1C-8CDB-440B-B38A-F260EFE84962}" srcOrd="2" destOrd="0" presId="urn:microsoft.com/office/officeart/2005/8/layout/radial1"/>
    <dgm:cxn modelId="{2E651D68-DB8D-41AE-A4D4-162C68CE6CBA}" type="presParOf" srcId="{B168E1BD-398C-447D-A555-BA05AB8DD921}" destId="{233E3A69-E454-4BBC-A5F5-C3B9D8B1DC7C}" srcOrd="3" destOrd="0" presId="urn:microsoft.com/office/officeart/2005/8/layout/radial1"/>
    <dgm:cxn modelId="{FC12671C-F156-4078-8758-975A5F1B8C86}" type="presParOf" srcId="{233E3A69-E454-4BBC-A5F5-C3B9D8B1DC7C}" destId="{A5E6D23D-8F97-4F40-889C-AD106D8102C6}" srcOrd="0" destOrd="0" presId="urn:microsoft.com/office/officeart/2005/8/layout/radial1"/>
    <dgm:cxn modelId="{E443BA13-17C8-42D5-AD27-0791E33FF2FE}" type="presParOf" srcId="{B168E1BD-398C-447D-A555-BA05AB8DD921}" destId="{6BE2B92E-CD0E-497D-AB65-2F50FAB303D4}" srcOrd="4" destOrd="0" presId="urn:microsoft.com/office/officeart/2005/8/layout/radial1"/>
    <dgm:cxn modelId="{493602ED-6C4F-486F-907B-A4F351A627D4}" type="presParOf" srcId="{B168E1BD-398C-447D-A555-BA05AB8DD921}" destId="{27273C28-0FDD-44A6-9A87-7EB55BEF5365}" srcOrd="5" destOrd="0" presId="urn:microsoft.com/office/officeart/2005/8/layout/radial1"/>
    <dgm:cxn modelId="{20EA0A1E-6106-4A4B-8DBA-49D9F43343A8}" type="presParOf" srcId="{27273C28-0FDD-44A6-9A87-7EB55BEF5365}" destId="{AEB00136-79E8-45C1-989C-BDABB5DEBE38}" srcOrd="0" destOrd="0" presId="urn:microsoft.com/office/officeart/2005/8/layout/radial1"/>
    <dgm:cxn modelId="{4444DD89-58A6-4CE6-9E78-84DE7BD0EA2F}" type="presParOf" srcId="{B168E1BD-398C-447D-A555-BA05AB8DD921}" destId="{D43BDCB2-66D2-41F0-97AC-8884CC350A51}" srcOrd="6" destOrd="0" presId="urn:microsoft.com/office/officeart/2005/8/layout/radial1"/>
    <dgm:cxn modelId="{281D9654-B6B6-4E34-8BEE-86764C07194D}" type="presParOf" srcId="{B168E1BD-398C-447D-A555-BA05AB8DD921}" destId="{F4716B08-7B74-4911-9368-3860D31E3D21}" srcOrd="7" destOrd="0" presId="urn:microsoft.com/office/officeart/2005/8/layout/radial1"/>
    <dgm:cxn modelId="{40D34F33-F048-4636-8C45-CF4AFE1395C4}" type="presParOf" srcId="{F4716B08-7B74-4911-9368-3860D31E3D21}" destId="{29B89380-6F72-4B39-B9ED-6102A1D477D2}" srcOrd="0" destOrd="0" presId="urn:microsoft.com/office/officeart/2005/8/layout/radial1"/>
    <dgm:cxn modelId="{0BEB4396-96ED-465E-81EB-308B49A57D6D}" type="presParOf" srcId="{B168E1BD-398C-447D-A555-BA05AB8DD921}" destId="{4CBA4711-7DC0-4341-9F3E-4ACE2B28169B}" srcOrd="8" destOrd="0" presId="urn:microsoft.com/office/officeart/2005/8/layout/radial1"/>
    <dgm:cxn modelId="{05EA18C9-FB79-4800-B284-BBCC9B6C9054}" type="presParOf" srcId="{B168E1BD-398C-447D-A555-BA05AB8DD921}" destId="{C6B8D588-0B41-457B-8957-785F10CD151F}" srcOrd="9" destOrd="0" presId="urn:microsoft.com/office/officeart/2005/8/layout/radial1"/>
    <dgm:cxn modelId="{5EA8DBE0-F58A-4D29-9F8D-140228AA381E}" type="presParOf" srcId="{C6B8D588-0B41-457B-8957-785F10CD151F}" destId="{CB83739B-D569-48C0-99E0-8B2C980AC5A1}" srcOrd="0" destOrd="0" presId="urn:microsoft.com/office/officeart/2005/8/layout/radial1"/>
    <dgm:cxn modelId="{880CA58A-4113-4350-9CF7-EE8A92D4AE90}" type="presParOf" srcId="{B168E1BD-398C-447D-A555-BA05AB8DD921}" destId="{ED693257-F0F4-4FB7-86DE-6EB90EA9F1E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6,2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0,1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5,8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0,2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5,6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0,4 млн.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59851"/>
          <a:ext cx="6858000" cy="186105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Терновского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Шолоховского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2015 год и на плановый период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2016 и 2017 годов</a:t>
          </a:r>
          <a:endParaRPr lang="ru-RU" sz="18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9851"/>
        <a:ext cx="6858000" cy="1861050"/>
      </dsp:txXfrm>
    </dsp:sp>
    <dsp:sp modelId="{F5C3F7F1-CEA0-49C4-9AA0-D342FEFEA354}">
      <dsp:nvSpPr>
        <dsp:cNvPr id="0" name=""/>
        <dsp:cNvSpPr/>
      </dsp:nvSpPr>
      <dsp:spPr>
        <a:xfrm>
          <a:off x="0" y="1845808"/>
          <a:ext cx="2981727" cy="3908205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Терновского сельского поселения на 2014 – 2016 годы (Постановление Администрации Терновского сельского поселения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kern="1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19.09.2014 №100 </a:t>
          </a: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45808"/>
        <a:ext cx="2981727" cy="3908205"/>
      </dsp:txXfrm>
    </dsp:sp>
    <dsp:sp modelId="{FAE584BA-2169-4818-86D4-2DFBE33EDFFC}">
      <dsp:nvSpPr>
        <dsp:cNvPr id="0" name=""/>
        <dsp:cNvSpPr/>
      </dsp:nvSpPr>
      <dsp:spPr>
        <a:xfrm>
          <a:off x="2982121" y="1861050"/>
          <a:ext cx="3080742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Терновского сельского поселения на 2015 – 2017 годы (Решение Собрания депутатов Терновского сельского поселения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 18.08.2014№70)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2121" y="1861050"/>
        <a:ext cx="3080742" cy="3908205"/>
      </dsp:txXfrm>
    </dsp:sp>
    <dsp:sp modelId="{77B589DE-2A0B-4817-8666-D284E4CFE8A0}">
      <dsp:nvSpPr>
        <dsp:cNvPr id="0" name=""/>
        <dsp:cNvSpPr/>
      </dsp:nvSpPr>
      <dsp:spPr>
        <a:xfrm>
          <a:off x="6062863" y="1861050"/>
          <a:ext cx="3080742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Терновского сельского поселения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2863" y="1861050"/>
        <a:ext cx="3080742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59812" y="1927702"/>
          <a:ext cx="3082348" cy="1766438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6242,3 тыс.рублей</a:t>
          </a:r>
          <a:endParaRPr lang="ru-RU" sz="28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59812" y="1927702"/>
        <a:ext cx="3082348" cy="1766438"/>
      </dsp:txXfrm>
    </dsp:sp>
    <dsp:sp modelId="{2CB797D3-131D-4B40-8D1C-3C0BCCD4E26A}">
      <dsp:nvSpPr>
        <dsp:cNvPr id="0" name=""/>
        <dsp:cNvSpPr/>
      </dsp:nvSpPr>
      <dsp:spPr>
        <a:xfrm rot="13399467">
          <a:off x="3026821" y="1737301"/>
          <a:ext cx="895952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895952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399467">
        <a:off x="3452399" y="1726348"/>
        <a:ext cx="44797" cy="44797"/>
      </dsp:txXfrm>
    </dsp:sp>
    <dsp:sp modelId="{9F81A141-1B04-4A03-B238-37F7A90993F2}">
      <dsp:nvSpPr>
        <dsp:cNvPr id="0" name=""/>
        <dsp:cNvSpPr/>
      </dsp:nvSpPr>
      <dsp:spPr>
        <a:xfrm>
          <a:off x="1688015" y="15458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679,1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88015" y="15458"/>
        <a:ext cx="1691352" cy="1691352"/>
      </dsp:txXfrm>
    </dsp:sp>
    <dsp:sp modelId="{09F81971-61A1-4CB0-8EEA-38BD69D84A68}">
      <dsp:nvSpPr>
        <dsp:cNvPr id="0" name=""/>
        <dsp:cNvSpPr/>
      </dsp:nvSpPr>
      <dsp:spPr>
        <a:xfrm rot="11290184">
          <a:off x="2166939" y="2517787"/>
          <a:ext cx="943857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943857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1290184">
        <a:off x="2615271" y="2505637"/>
        <a:ext cx="47192" cy="47192"/>
      </dsp:txXfrm>
    </dsp:sp>
    <dsp:sp modelId="{B4689F4D-C616-4B5A-AB08-969AFEC6F29C}">
      <dsp:nvSpPr>
        <dsp:cNvPr id="0" name=""/>
        <dsp:cNvSpPr/>
      </dsp:nvSpPr>
      <dsp:spPr>
        <a:xfrm>
          <a:off x="433586" y="1492411"/>
          <a:ext cx="1747600" cy="169134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effectLst/>
              <a:latin typeface="Times New Roman" pitchFamily="18" charset="0"/>
              <a:cs typeface="Times New Roman" pitchFamily="18" charset="0"/>
            </a:rPr>
            <a:t>Проведение спортивных мероприятий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smtClean="0">
              <a:effectLst/>
              <a:latin typeface="Times New Roman" pitchFamily="18" charset="0"/>
              <a:cs typeface="Times New Roman" pitchFamily="18" charset="0"/>
            </a:rPr>
            <a:t>5,4 тыс.рублей</a:t>
          </a:r>
          <a:endParaRPr lang="ru-RU" sz="1200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/>
              <a:latin typeface="Times New Roman" pitchFamily="18" charset="0"/>
              <a:cs typeface="Times New Roman" pitchFamily="18" charset="0"/>
            </a:rPr>
            <a:t>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/>
              <a:latin typeface="Times New Roman" pitchFamily="18" charset="0"/>
              <a:cs typeface="Times New Roman" pitchFamily="18" charset="0"/>
            </a:rPr>
            <a:t>0,1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3586" y="1492411"/>
        <a:ext cx="1747600" cy="1691340"/>
      </dsp:txXfrm>
    </dsp:sp>
    <dsp:sp modelId="{D23AFAD6-9784-476C-B26A-F6CCAEF2A753}">
      <dsp:nvSpPr>
        <dsp:cNvPr id="0" name=""/>
        <dsp:cNvSpPr/>
      </dsp:nvSpPr>
      <dsp:spPr>
        <a:xfrm rot="18888303">
          <a:off x="5250540" y="1760807"/>
          <a:ext cx="764141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764141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888303">
        <a:off x="5613507" y="1753149"/>
        <a:ext cx="38207" cy="38207"/>
      </dsp:txXfrm>
    </dsp:sp>
    <dsp:sp modelId="{30E7B6AA-B589-42F5-B263-2F67E7BFE06E}">
      <dsp:nvSpPr>
        <dsp:cNvPr id="0" name=""/>
        <dsp:cNvSpPr/>
      </dsp:nvSpPr>
      <dsp:spPr>
        <a:xfrm>
          <a:off x="5652124" y="55479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Терновского сельского поселения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10,0 тыс. рублей 0,2 %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52124" y="55479"/>
        <a:ext cx="1691352" cy="1691352"/>
      </dsp:txXfrm>
    </dsp:sp>
    <dsp:sp modelId="{6CE479B8-58DF-48DD-AC0B-D0C5FC6877CB}">
      <dsp:nvSpPr>
        <dsp:cNvPr id="0" name=""/>
        <dsp:cNvSpPr/>
      </dsp:nvSpPr>
      <dsp:spPr>
        <a:xfrm rot="20997387">
          <a:off x="6067518" y="2471237"/>
          <a:ext cx="773521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773521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997387">
        <a:off x="6434941" y="2463345"/>
        <a:ext cx="38676" cy="38676"/>
      </dsp:txXfrm>
    </dsp:sp>
    <dsp:sp modelId="{A6529843-AF44-44C9-93DF-E3B0991FDD04}">
      <dsp:nvSpPr>
        <dsp:cNvPr id="0" name=""/>
        <dsp:cNvSpPr/>
      </dsp:nvSpPr>
      <dsp:spPr>
        <a:xfrm>
          <a:off x="6822154" y="1422074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190,3 тыс.рублей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3,0 %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2154" y="1422074"/>
        <a:ext cx="1691352" cy="1691352"/>
      </dsp:txXfrm>
    </dsp:sp>
    <dsp:sp modelId="{1BB1C879-ADD1-46CE-9D67-364F5ECE1CD3}">
      <dsp:nvSpPr>
        <dsp:cNvPr id="0" name=""/>
        <dsp:cNvSpPr/>
      </dsp:nvSpPr>
      <dsp:spPr>
        <a:xfrm rot="1504964">
          <a:off x="5756654" y="3528867"/>
          <a:ext cx="80527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805275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04964">
        <a:off x="6139160" y="3520180"/>
        <a:ext cx="40263" cy="40263"/>
      </dsp:txXfrm>
    </dsp:sp>
    <dsp:sp modelId="{5A8679B6-7689-4D75-A7A5-C24CDE107484}">
      <dsp:nvSpPr>
        <dsp:cNvPr id="0" name=""/>
        <dsp:cNvSpPr/>
      </dsp:nvSpPr>
      <dsp:spPr>
        <a:xfrm>
          <a:off x="6444209" y="3223829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 и иные расходы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96,3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1,5%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444209" y="3223829"/>
        <a:ext cx="1691352" cy="1691352"/>
      </dsp:txXfrm>
    </dsp:sp>
    <dsp:sp modelId="{A5A442AC-CDA8-474B-92EE-3D632F0EC957}">
      <dsp:nvSpPr>
        <dsp:cNvPr id="0" name=""/>
        <dsp:cNvSpPr/>
      </dsp:nvSpPr>
      <dsp:spPr>
        <a:xfrm rot="3968388">
          <a:off x="4909365" y="3763582"/>
          <a:ext cx="236106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36106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968388">
        <a:off x="5021516" y="3769125"/>
        <a:ext cx="11805" cy="11805"/>
      </dsp:txXfrm>
    </dsp:sp>
    <dsp:sp modelId="{D418F6EB-147F-4047-B751-E8166DE58772}">
      <dsp:nvSpPr>
        <dsp:cNvPr id="0" name=""/>
        <dsp:cNvSpPr/>
      </dsp:nvSpPr>
      <dsp:spPr>
        <a:xfrm>
          <a:off x="4571577" y="3810716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муниципальных служащих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2862,8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45,9 %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571577" y="3810716"/>
        <a:ext cx="1691352" cy="1691352"/>
      </dsp:txXfrm>
    </dsp:sp>
    <dsp:sp modelId="{E5D811FC-7971-4430-8A28-1798A91448B2}">
      <dsp:nvSpPr>
        <dsp:cNvPr id="0" name=""/>
        <dsp:cNvSpPr/>
      </dsp:nvSpPr>
      <dsp:spPr>
        <a:xfrm rot="7225022">
          <a:off x="3866980" y="3775442"/>
          <a:ext cx="322040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322040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225022">
        <a:off x="4019949" y="3778836"/>
        <a:ext cx="16102" cy="16102"/>
      </dsp:txXfrm>
    </dsp:sp>
    <dsp:sp modelId="{B73BB58B-01B7-42F4-9905-9F1B2B2B2E86}">
      <dsp:nvSpPr>
        <dsp:cNvPr id="0" name=""/>
        <dsp:cNvSpPr/>
      </dsp:nvSpPr>
      <dsp:spPr>
        <a:xfrm>
          <a:off x="2672644" y="3809349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Главы Терновского сельского поселения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701,1 тыс.рублей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11,2 %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672644" y="3809349"/>
        <a:ext cx="1691352" cy="1691352"/>
      </dsp:txXfrm>
    </dsp:sp>
    <dsp:sp modelId="{BC211171-4868-4B1B-8C84-7AFE7DA92B72}">
      <dsp:nvSpPr>
        <dsp:cNvPr id="0" name=""/>
        <dsp:cNvSpPr/>
      </dsp:nvSpPr>
      <dsp:spPr>
        <a:xfrm rot="9370601">
          <a:off x="2420657" y="3540924"/>
          <a:ext cx="1002180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02180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370601">
        <a:off x="2896692" y="3527315"/>
        <a:ext cx="50109" cy="50109"/>
      </dsp:txXfrm>
    </dsp:sp>
    <dsp:sp modelId="{9779251D-D94F-458D-8625-FA8430489ABD}">
      <dsp:nvSpPr>
        <dsp:cNvPr id="0" name=""/>
        <dsp:cNvSpPr/>
      </dsp:nvSpPr>
      <dsp:spPr>
        <a:xfrm>
          <a:off x="844055" y="3250676"/>
          <a:ext cx="1691352" cy="16913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Проведение противопожарных мероприятий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32,5 тыс.рублей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0,5 %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844055" y="3250676"/>
        <a:ext cx="1691352" cy="1691352"/>
      </dsp:txXfrm>
    </dsp:sp>
    <dsp:sp modelId="{38A04AD7-3C30-42FD-9169-981E636C19E5}">
      <dsp:nvSpPr>
        <dsp:cNvPr id="0" name=""/>
        <dsp:cNvSpPr/>
      </dsp:nvSpPr>
      <dsp:spPr>
        <a:xfrm rot="16151171">
          <a:off x="4407821" y="1738213"/>
          <a:ext cx="356180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356180" y="114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151171">
        <a:off x="4577007" y="1740754"/>
        <a:ext cx="17809" cy="17809"/>
      </dsp:txXfrm>
    </dsp:sp>
    <dsp:sp modelId="{21AB2C71-7445-44F1-88DA-8920B87614F7}">
      <dsp:nvSpPr>
        <dsp:cNvPr id="0" name=""/>
        <dsp:cNvSpPr/>
      </dsp:nvSpPr>
      <dsp:spPr>
        <a:xfrm>
          <a:off x="3727614" y="150639"/>
          <a:ext cx="1691352" cy="142099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культуры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1664,8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26,7%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727614" y="150639"/>
        <a:ext cx="1691352" cy="14209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AEEAE-A393-43C2-B2A9-C9A511351C4E}">
      <dsp:nvSpPr>
        <dsp:cNvPr id="0" name=""/>
        <dsp:cNvSpPr/>
      </dsp:nvSpPr>
      <dsp:spPr>
        <a:xfrm>
          <a:off x="3406650" y="2211745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6242,3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kern="1200" dirty="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6650" y="2211745"/>
        <a:ext cx="1683642" cy="1683642"/>
      </dsp:txXfrm>
    </dsp:sp>
    <dsp:sp modelId="{9538344A-D938-4239-A0BA-8D2EE7ACBF57}">
      <dsp:nvSpPr>
        <dsp:cNvPr id="0" name=""/>
        <dsp:cNvSpPr/>
      </dsp:nvSpPr>
      <dsp:spPr>
        <a:xfrm rot="16200000">
          <a:off x="3994643" y="1940083"/>
          <a:ext cx="50765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07657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235780" y="1945225"/>
        <a:ext cx="25382" cy="25382"/>
      </dsp:txXfrm>
    </dsp:sp>
    <dsp:sp modelId="{6E308D1C-8CDB-440B-B38A-F260EFE84962}">
      <dsp:nvSpPr>
        <dsp:cNvPr id="0" name=""/>
        <dsp:cNvSpPr/>
      </dsp:nvSpPr>
      <dsp:spPr>
        <a:xfrm>
          <a:off x="3406650" y="20445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Социальные программы      (1672,2 тыс. рублей – 26,9 %)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6650" y="20445"/>
        <a:ext cx="1683642" cy="1683642"/>
      </dsp:txXfrm>
    </dsp:sp>
    <dsp:sp modelId="{233E3A69-E454-4BBC-A5F5-C3B9D8B1DC7C}">
      <dsp:nvSpPr>
        <dsp:cNvPr id="0" name=""/>
        <dsp:cNvSpPr/>
      </dsp:nvSpPr>
      <dsp:spPr>
        <a:xfrm rot="20520000">
          <a:off x="5036668" y="2697158"/>
          <a:ext cx="50765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07657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5277805" y="2702300"/>
        <a:ext cx="25382" cy="25382"/>
      </dsp:txXfrm>
    </dsp:sp>
    <dsp:sp modelId="{6BE2B92E-CD0E-497D-AB65-2F50FAB303D4}">
      <dsp:nvSpPr>
        <dsp:cNvPr id="0" name=""/>
        <dsp:cNvSpPr/>
      </dsp:nvSpPr>
      <dsp:spPr>
        <a:xfrm>
          <a:off x="5490700" y="1534596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Противодействие преступности, Пожарная безопасность,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(42,8 тыс.рублей– 0,7 %)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90700" y="1534596"/>
        <a:ext cx="1683642" cy="1683642"/>
      </dsp:txXfrm>
    </dsp:sp>
    <dsp:sp modelId="{27273C28-0FDD-44A6-9A87-7EB55BEF5365}">
      <dsp:nvSpPr>
        <dsp:cNvPr id="0" name=""/>
        <dsp:cNvSpPr/>
      </dsp:nvSpPr>
      <dsp:spPr>
        <a:xfrm rot="3240000">
          <a:off x="4638650" y="3922132"/>
          <a:ext cx="50765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07657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4879787" y="3927274"/>
        <a:ext cx="25382" cy="25382"/>
      </dsp:txXfrm>
    </dsp:sp>
    <dsp:sp modelId="{D43BDCB2-66D2-41F0-97AC-8884CC350A51}">
      <dsp:nvSpPr>
        <dsp:cNvPr id="0" name=""/>
        <dsp:cNvSpPr/>
      </dsp:nvSpPr>
      <dsp:spPr>
        <a:xfrm>
          <a:off x="4694664" y="3984543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муниципального управления, Информационное общество. (15,0 тыс. рублей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0,2%)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4664" y="3984543"/>
        <a:ext cx="1683642" cy="1683642"/>
      </dsp:txXfrm>
    </dsp:sp>
    <dsp:sp modelId="{F4716B08-7B74-4911-9368-3860D31E3D21}">
      <dsp:nvSpPr>
        <dsp:cNvPr id="0" name=""/>
        <dsp:cNvSpPr/>
      </dsp:nvSpPr>
      <dsp:spPr>
        <a:xfrm rot="7560000">
          <a:off x="3350636" y="3922132"/>
          <a:ext cx="50765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07657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3591773" y="3927274"/>
        <a:ext cx="25382" cy="25382"/>
      </dsp:txXfrm>
    </dsp:sp>
    <dsp:sp modelId="{4CBA4711-7DC0-4341-9F3E-4ACE2B28169B}">
      <dsp:nvSpPr>
        <dsp:cNvPr id="0" name=""/>
        <dsp:cNvSpPr/>
      </dsp:nvSpPr>
      <dsp:spPr>
        <a:xfrm>
          <a:off x="2118637" y="3984543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Муниципальная политика       (3615,7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57,8 %)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8637" y="3984543"/>
        <a:ext cx="1683642" cy="1683642"/>
      </dsp:txXfrm>
    </dsp:sp>
    <dsp:sp modelId="{C6B8D588-0B41-457B-8957-785F10CD151F}">
      <dsp:nvSpPr>
        <dsp:cNvPr id="0" name=""/>
        <dsp:cNvSpPr/>
      </dsp:nvSpPr>
      <dsp:spPr>
        <a:xfrm rot="11880000">
          <a:off x="2952618" y="2697158"/>
          <a:ext cx="507657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507657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3193755" y="2702300"/>
        <a:ext cx="25382" cy="25382"/>
      </dsp:txXfrm>
    </dsp:sp>
    <dsp:sp modelId="{ED693257-F0F4-4FB7-86DE-6EB90EA9F1E6}">
      <dsp:nvSpPr>
        <dsp:cNvPr id="0" name=""/>
        <dsp:cNvSpPr/>
      </dsp:nvSpPr>
      <dsp:spPr>
        <a:xfrm>
          <a:off x="1322601" y="1534596"/>
          <a:ext cx="1683642" cy="1683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Инфраструктурные программы                    (896,6 тыс. рублей – 14,4 %)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601" y="1534596"/>
        <a:ext cx="1683642" cy="16836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6,2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519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0,1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201691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5,8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0,2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5,6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0,4 млн.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0.00139</cdr:x>
      <cdr:y>0.35135</cdr:y>
    </cdr:from>
    <cdr:to>
      <cdr:x>0.06122</cdr:x>
      <cdr:y>0.62913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" y="1872208"/>
          <a:ext cx="522015" cy="1480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0.38103</cdr:x>
      <cdr:y>0.36203</cdr:y>
    </cdr:from>
    <cdr:to>
      <cdr:x>0.48832</cdr:x>
      <cdr:y>0.57794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324512" y="1716222"/>
          <a:ext cx="936117" cy="1023533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0.52281</cdr:x>
      <cdr:y>0.51351</cdr:y>
    </cdr:from>
    <cdr:to>
      <cdr:x>0.62537</cdr:x>
      <cdr:y>0.56757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4632" y="273630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0.50476</cdr:x>
      <cdr:y>0.36167</cdr:y>
    </cdr:from>
    <cdr:to>
      <cdr:x>0.60899</cdr:x>
      <cdr:y>0.41573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4062" y="1714512"/>
          <a:ext cx="909418" cy="25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111,9%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0.61938</cdr:x>
      <cdr:y>0.21761</cdr:y>
    </cdr:from>
    <cdr:to>
      <cdr:x>0.72582</cdr:x>
      <cdr:y>0.27166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04194" y="1159538"/>
          <a:ext cx="928693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0.00139</cdr:x>
      <cdr:y>0.35135</cdr:y>
    </cdr:from>
    <cdr:to>
      <cdr:x>0.06122</cdr:x>
      <cdr:y>0.62913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" y="1872208"/>
          <a:ext cx="522015" cy="1480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лн.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0.52281</cdr:x>
      <cdr:y>0.51351</cdr:y>
    </cdr:from>
    <cdr:to>
      <cdr:x>0.62537</cdr:x>
      <cdr:y>0.56757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4632" y="273630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0.51294</cdr:x>
      <cdr:y>0.11703</cdr:y>
    </cdr:from>
    <cdr:to>
      <cdr:x>0.59482</cdr:x>
      <cdr:y>0.17554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57624" y="571504"/>
          <a:ext cx="711565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0.65213</cdr:x>
      <cdr:y>0.07314</cdr:y>
    </cdr:from>
    <cdr:to>
      <cdr:x>0.75857</cdr:x>
      <cdr:y>0.14629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67233" y="357190"/>
          <a:ext cx="925000" cy="35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0.38194</cdr:x>
      <cdr:y>0.16092</cdr:y>
    </cdr:from>
    <cdr:to>
      <cdr:x>0.53144</cdr:x>
      <cdr:y>0.35109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319189" y="785818"/>
          <a:ext cx="1299187" cy="928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0.37427</cdr:x>
      <cdr:y>0.15951</cdr:y>
    </cdr:from>
    <cdr:to>
      <cdr:x>0.50684</cdr:x>
      <cdr:y>0.27748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V="1">
          <a:off x="3252504" y="778978"/>
          <a:ext cx="1152128" cy="57606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0.49856</cdr:x>
      <cdr:y>0.15951</cdr:y>
    </cdr:from>
    <cdr:to>
      <cdr:x>0.63113</cdr:x>
      <cdr:y>0.20375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4332624" y="778978"/>
          <a:ext cx="1152131" cy="21602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0.62285</cdr:x>
      <cdr:y>0.20375</cdr:y>
    </cdr:from>
    <cdr:to>
      <cdr:x>0.73885</cdr:x>
      <cdr:y>0.2185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5412744" y="995002"/>
          <a:ext cx="1008079" cy="7203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0.25833</cdr:x>
      <cdr:y>0.19277</cdr:y>
    </cdr:from>
    <cdr:to>
      <cdr:x>0.38333</cdr:x>
      <cdr:y>0.34105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 flipV="1">
          <a:off x="2232248" y="936104"/>
          <a:ext cx="1080120" cy="72008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0.46667</cdr:x>
      <cdr:y>0.17794</cdr:y>
    </cdr:from>
    <cdr:to>
      <cdr:x>0.6</cdr:x>
      <cdr:y>0.23725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>
          <a:off x="4032448" y="864096"/>
          <a:ext cx="1152099" cy="28803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0.69167</cdr:x>
      <cdr:y>0.23725</cdr:y>
    </cdr:from>
    <cdr:to>
      <cdr:x>0.83334</cdr:x>
      <cdr:y>0.25208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flipV="1">
          <a:off x="5976664" y="1152128"/>
          <a:ext cx="1224165" cy="7201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0.2668</cdr:x>
      <cdr:y>0.16131</cdr:y>
    </cdr:from>
    <cdr:to>
      <cdr:x>0.40223</cdr:x>
      <cdr:y>0.47424</cdr:y>
    </cdr:to>
    <cdr:sp macro="" textlink="">
      <cdr:nvSpPr>
        <cdr:cNvPr id="3" name="Прямая со стрелкой 2"/>
        <cdr:cNvSpPr/>
      </cdr:nvSpPr>
      <cdr:spPr bwMode="auto">
        <a:xfrm xmlns:a="http://schemas.openxmlformats.org/drawingml/2006/main" flipV="1">
          <a:off x="1986014" y="705260"/>
          <a:ext cx="1008115" cy="136812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0.4506</cdr:x>
      <cdr:y>0.17778</cdr:y>
    </cdr:from>
    <cdr:to>
      <cdr:x>0.58603</cdr:x>
      <cdr:y>0.26014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>
          <a:off x="3354166" y="777268"/>
          <a:ext cx="1008115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0.63439</cdr:x>
      <cdr:y>0.29308</cdr:y>
    </cdr:from>
    <cdr:to>
      <cdr:x>0.7795</cdr:x>
      <cdr:y>0.37543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>
          <a:off x="4722318" y="1281324"/>
          <a:ext cx="1080172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0.21843</cdr:x>
      <cdr:y>0.14484</cdr:y>
    </cdr:from>
    <cdr:to>
      <cdr:x>0.32484</cdr:x>
      <cdr:y>0.21072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25952" y="633252"/>
          <a:ext cx="7920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111,4%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0.54733</cdr:x>
      <cdr:y>0.01308</cdr:y>
    </cdr:from>
    <cdr:to>
      <cdr:x>0.64407</cdr:x>
      <cdr:y>0.09543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74246" y="57189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96,5%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0.643</cdr:x>
      <cdr:y>0.16131</cdr:y>
    </cdr:from>
    <cdr:to>
      <cdr:x>0.75816</cdr:x>
      <cdr:y>0.22719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86372" y="705260"/>
          <a:ext cx="85723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98,1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0.23586</cdr:x>
      <cdr:y>0.16891</cdr:y>
    </cdr:from>
    <cdr:to>
      <cdr:x>0.34452</cdr:x>
      <cdr:y>0.264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9308" y="639523"/>
          <a:ext cx="91186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1442,1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0.37857</cdr:x>
      <cdr:y>0.37811</cdr:y>
    </cdr:from>
    <cdr:to>
      <cdr:x>0.54031</cdr:x>
      <cdr:y>0.51124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6912" y="1431611"/>
          <a:ext cx="135730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1425,4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0.58197</cdr:x>
      <cdr:y>0.45419</cdr:y>
    </cdr:from>
    <cdr:to>
      <cdr:x>0.71667</cdr:x>
      <cdr:y>0.54928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83820" y="1719642"/>
          <a:ext cx="113038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1409,4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0.74122</cdr:x>
      <cdr:y>0.45283</cdr:y>
    </cdr:from>
    <cdr:to>
      <cdr:x>0.8798</cdr:x>
      <cdr:y>0.54717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20226" y="1714512"/>
          <a:ext cx="1162947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1409,4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CA6153-D8B9-4C59-8816-557EE2C366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3" cy="4474369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04" tIns="41852" rIns="83704" bIns="41852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1870-3377-4F6A-AE2E-4A84ADF4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8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fld id="{3160B519-DA74-4421-BEF7-5B2C93751803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olohovskii_rayon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28926" cy="3286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357166"/>
            <a:ext cx="55007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Терновского сельского поселения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Шолоховского района на 2015 год и на плановый период 2016 и 2017 годов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360811"/>
            <a:ext cx="8280920" cy="69192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Терновского сельского поселения на 2015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819440730"/>
              </p:ext>
            </p:extLst>
          </p:nvPr>
        </p:nvGraphicFramePr>
        <p:xfrm>
          <a:off x="323528" y="1052736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501158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5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303697"/>
            <a:ext cx="2340924" cy="9108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2844" y="1285863"/>
            <a:ext cx="2345650" cy="1857387"/>
            <a:chOff x="1000808" y="1348528"/>
            <a:chExt cx="944629" cy="673359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00808" y="1348528"/>
              <a:ext cx="929862" cy="5438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граждан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0,0%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\\Adminpro\обмен\1 Обмен в отделе\картинки\mother_k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642942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42844" y="2428868"/>
            <a:ext cx="2345650" cy="1643075"/>
            <a:chOff x="2180809" y="-484258"/>
            <a:chExt cx="1125848" cy="1606977"/>
          </a:xfrm>
          <a:solidFill>
            <a:srgbClr val="660066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195736" y="-484258"/>
              <a:ext cx="1110921" cy="1606977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80809" y="-484258"/>
              <a:ext cx="1110921" cy="13774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0,0%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\\Adminpro\обмен\1 Обмен в отделе\картинки\график-ро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214686"/>
            <a:ext cx="642942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42844" y="3857629"/>
            <a:ext cx="2317359" cy="1071570"/>
            <a:chOff x="5572541" y="3578037"/>
            <a:chExt cx="744281" cy="657984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5572542" y="3629458"/>
              <a:ext cx="744280" cy="606563"/>
            </a:xfrm>
            <a:prstGeom prst="rect">
              <a:avLst/>
            </a:prstGeom>
            <a:solidFill>
              <a:srgbClr val="00CC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572541" y="3578037"/>
              <a:ext cx="744280" cy="606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10,7</a:t>
              </a: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 descr="\\Adminpro\обмен\1 Обмен в отделе\картинки\автоб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671276" cy="512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14282" y="4929198"/>
            <a:ext cx="2340924" cy="1571636"/>
            <a:chOff x="4691578" y="-202890"/>
            <a:chExt cx="1235465" cy="1097764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315482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691578" y="-202890"/>
              <a:ext cx="1219052" cy="1097764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Развитие культуры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26,4%</a:t>
              </a:r>
              <a:endPara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00636"/>
            <a:ext cx="1000132" cy="42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500298" y="1285860"/>
            <a:ext cx="2160240" cy="2786082"/>
            <a:chOff x="3347865" y="15776"/>
            <a:chExt cx="1356891" cy="118387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Муниципального политика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57,2%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28860" y="4071942"/>
            <a:ext cx="2399707" cy="1643074"/>
            <a:chOff x="4722781" y="3165433"/>
            <a:chExt cx="1832133" cy="1653478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722781" y="3165433"/>
              <a:ext cx="1832133" cy="1653478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722781" y="3165433"/>
              <a:ext cx="1832133" cy="165347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2" name="Picture 8" descr="\\Adminpro\обмен\1 Обмен в отделе\картинки\мун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86124"/>
            <a:ext cx="785818" cy="785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4628802" y="1285860"/>
            <a:ext cx="2078640" cy="3071834"/>
            <a:chOff x="4283973" y="3943511"/>
            <a:chExt cx="1998154" cy="1489139"/>
          </a:xfrm>
          <a:solidFill>
            <a:srgbClr val="00CCFF"/>
          </a:solidFill>
          <a:scene3d>
            <a:camera prst="orthographicFront"/>
            <a:lightRig rig="flat" dir="t"/>
          </a:scene3d>
        </p:grpSpPr>
        <p:sp>
          <p:nvSpPr>
            <p:cNvPr id="50" name="Прямоугольник 49"/>
            <p:cNvSpPr/>
            <p:nvPr/>
          </p:nvSpPr>
          <p:spPr>
            <a:xfrm>
              <a:off x="4283973" y="3943511"/>
              <a:ext cx="1998154" cy="1489139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283973" y="3943511"/>
              <a:ext cx="1998154" cy="1489139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0,2 %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4" name="Picture 10" descr="\\Adminpro\обмен\1 Обмен в отделе\картинки\images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678561" cy="60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 flipV="1">
            <a:off x="4643438" y="4429131"/>
            <a:ext cx="2132980" cy="45719"/>
            <a:chOff x="-79911" y="159795"/>
            <a:chExt cx="2462850" cy="1759701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54" name="Прямоугольник 53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-79911" y="159795"/>
              <a:ext cx="2462850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5" name="Picture 11" descr="\\Adminpro\обмен\1 Обмен в отделе\картинки\22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5055787"/>
            <a:ext cx="519262" cy="533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4643438" y="3643314"/>
            <a:ext cx="2078640" cy="2848063"/>
            <a:chOff x="5680609" y="-1075858"/>
            <a:chExt cx="2608294" cy="3570369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2" name="Прямоугольник 61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5680609" y="-1075858"/>
              <a:ext cx="2608294" cy="35703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Благоустройство территории и обеспечение качественными жилищно – коммунальными услугами населения Терновского сельского поселения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3,4</a:t>
              </a:r>
              <a:r>
                <a:rPr lang="ru-RU" sz="14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667339" y="1285860"/>
            <a:ext cx="2290352" cy="1714511"/>
            <a:chOff x="0" y="21414"/>
            <a:chExt cx="2333233" cy="2303298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0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Пожарная безопасность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0,5%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677329" y="3000372"/>
            <a:ext cx="2287159" cy="1643074"/>
            <a:chOff x="6314528" y="314920"/>
            <a:chExt cx="2829471" cy="3514776"/>
          </a:xfrm>
          <a:solidFill>
            <a:srgbClr val="00CCFF"/>
          </a:solidFill>
          <a:scene3d>
            <a:camera prst="orthographicFront"/>
            <a:lightRig rig="flat" dir="t"/>
          </a:scene3d>
        </p:grpSpPr>
        <p:sp>
          <p:nvSpPr>
            <p:cNvPr id="71" name="Прямоугольник 70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6314528" y="314920"/>
              <a:ext cx="2829471" cy="3514776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0,1 %</a:t>
              </a:r>
              <a:endParaRPr lang="ru-RU" sz="16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665057" y="4643446"/>
            <a:ext cx="2310047" cy="1857388"/>
            <a:chOff x="0" y="3890554"/>
            <a:chExt cx="3170149" cy="1570445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Молодежь Терновского сельского поселения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0,1%</a:t>
              </a: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4" y="5929330"/>
            <a:ext cx="650876" cy="558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09" y="1285860"/>
            <a:ext cx="778811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Adminpro\обмен\1 Обмен в отделе\картинки\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34" y="5857892"/>
            <a:ext cx="789568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Adminpro\обмен\1 Обмен в отделе\картинки\8f94c54942cd64d2d78a41ad20346858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071942"/>
            <a:ext cx="713543" cy="500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 bwMode="auto">
          <a:xfrm>
            <a:off x="2428860" y="5643578"/>
            <a:ext cx="2214578" cy="857256"/>
          </a:xfrm>
          <a:prstGeom prst="rect">
            <a:avLst/>
          </a:prstGeom>
          <a:solidFill>
            <a:srgbClr val="CC00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развитие  энергетики</a:t>
            </a: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Рисунок 82" descr="images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00298" y="6000768"/>
            <a:ext cx="571504" cy="428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01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85063581"/>
              </p:ext>
            </p:extLst>
          </p:nvPr>
        </p:nvGraphicFramePr>
        <p:xfrm>
          <a:off x="0" y="1571612"/>
          <a:ext cx="8947404" cy="560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Терновского сельского поселения Шолоховского района в 2015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Терновского сельского поселения Шолоховского района, формируемые в рамках муниципальных программ Терновского сельского поселения 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63069059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4240542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13337859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Терновского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48577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569633437"/>
              </p:ext>
            </p:extLst>
          </p:nvPr>
        </p:nvGraphicFramePr>
        <p:xfrm>
          <a:off x="323528" y="1700808"/>
          <a:ext cx="8640960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357422" y="263691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126,8%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0562" y="2348880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111,7%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184" y="2348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8440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Терновского сельского поселения на 2014 – 2017 годы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65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976173" cy="1143008"/>
          </a:xfrm>
        </p:spPr>
        <p:txBody>
          <a:bodyPr/>
          <a:lstStyle/>
          <a:p>
            <a:pPr algn="ctr" eaLnBrk="1">
              <a:lnSpc>
                <a:spcPts val="3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Терновского сельского поселения Шолоховского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924104" y="2271439"/>
            <a:ext cx="745199" cy="2520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37282" y="2398284"/>
            <a:ext cx="745200" cy="322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652120" y="2309242"/>
            <a:ext cx="745199" cy="250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15816" y="2846019"/>
            <a:ext cx="745199" cy="25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305384" y="3058014"/>
            <a:ext cx="745200" cy="25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52120" y="2846020"/>
            <a:ext cx="745200" cy="250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Прямоугольник 3"/>
          <p:cNvSpPr>
            <a:spLocks noChangeArrowheads="1"/>
          </p:cNvSpPr>
          <p:nvPr/>
        </p:nvSpPr>
        <p:spPr bwMode="auto">
          <a:xfrm>
            <a:off x="601441" y="1500174"/>
            <a:ext cx="1354500" cy="35719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1400" dirty="0"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2265661"/>
              </p:ext>
            </p:extLst>
          </p:nvPr>
        </p:nvGraphicFramePr>
        <p:xfrm>
          <a:off x="785786" y="1571612"/>
          <a:ext cx="7443814" cy="43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0494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542"/>
            <a:ext cx="8229600" cy="768193"/>
          </a:xfrm>
        </p:spPr>
        <p:txBody>
          <a:bodyPr>
            <a:normAutofit/>
          </a:bodyPr>
          <a:lstStyle/>
          <a:p>
            <a:pPr algn="ctr" eaLnBrk="1">
              <a:lnSpc>
                <a:spcPts val="25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налоговых и неналоговых  доходов бюджета Терновского сельского поселения Шолоховского района</a:t>
            </a: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7491618"/>
              </p:ext>
            </p:extLst>
          </p:nvPr>
        </p:nvGraphicFramePr>
        <p:xfrm>
          <a:off x="287524" y="1428736"/>
          <a:ext cx="8568952" cy="516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919084" y="1500174"/>
            <a:ext cx="1354501" cy="35719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sz="1400" dirty="0">
                <a:latin typeface="Times New Roman" pitchFamily="16" charset="0"/>
                <a:cs typeface="Times New Roman" pitchFamily="16" charset="0"/>
              </a:rPr>
              <a:t>(тыс. рублей)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18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500"/>
            <a:ext cx="8229600" cy="547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бюджетообразующих налогов в бюджет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39889664"/>
              </p:ext>
            </p:extLst>
          </p:nvPr>
        </p:nvGraphicFramePr>
        <p:xfrm>
          <a:off x="107504" y="1628800"/>
          <a:ext cx="5893256" cy="51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03890945"/>
              </p:ext>
            </p:extLst>
          </p:nvPr>
        </p:nvGraphicFramePr>
        <p:xfrm>
          <a:off x="6143636" y="1052736"/>
          <a:ext cx="3000364" cy="252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2448278"/>
              </p:ext>
            </p:extLst>
          </p:nvPr>
        </p:nvGraphicFramePr>
        <p:xfrm>
          <a:off x="5990952" y="3839840"/>
          <a:ext cx="2906078" cy="282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9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 fontScale="90000"/>
          </a:bodyPr>
          <a:lstStyle/>
          <a:p>
            <a:pPr algn="ctr"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Терновского сельского поселения Шолоховского района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Терновского сельского поселения Шолоховского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23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Изображение 2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642918"/>
            <a:ext cx="3143240" cy="18573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900750" cy="1165808"/>
          </a:xfrm>
        </p:spPr>
        <p:txBody>
          <a:bodyPr/>
          <a:lstStyle/>
          <a:p>
            <a:pPr algn="ctr">
              <a:lnSpc>
                <a:spcPts val="15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Налог на имущество (земельный и налог на имущество физических лиц),поступающий в 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Терновского сельского поселения Шолоховского района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474810849"/>
              </p:ext>
            </p:extLst>
          </p:nvPr>
        </p:nvGraphicFramePr>
        <p:xfrm>
          <a:off x="323528" y="2357430"/>
          <a:ext cx="839187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tatistik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794" y="785794"/>
            <a:ext cx="2143172" cy="1643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406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18676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юджет Терновского сельского поселения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Шолоховского района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2015 год и на плановый период 2016 и 2017 годов направлен на решение следующих ключевых задач:</a:t>
            </a:r>
            <a:endParaRPr lang="ru-RU" sz="1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2143116"/>
            <a:ext cx="5072098" cy="4166244"/>
          </a:xfrm>
        </p:spPr>
        <p:txBody>
          <a:bodyPr/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бюджетной политики, в том числе за счет роста эффективности бюджетных расходов;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Повышение прозрачности и открытости бюджетного процесса;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Соответствие финансовых возможностей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Терновского сельского поселения</a:t>
            </a:r>
            <a:endParaRPr lang="ru-RU" sz="1800" dirty="0" smtClean="0"/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ключевым направлениям развития.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7" name="Picture 3" descr="C:\Documents and Settings\Алексей\Мои документы\Мои рисунки\pamyatnik-voinu-osvoboditelyu-v-h.ternovs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378621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 tIns="11340">
            <a:normAutofit fontScale="90000"/>
          </a:bodyPr>
          <a:lstStyle/>
          <a:p>
            <a:pPr algn="ctr" eaLnBrk="1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latin typeface="Times New Roman" pitchFamily="16" charset="0"/>
              </a:rPr>
              <a:t>Основные параметры бюджета Терновского сельского поселения Шолоховского района на 2015 год и на плановый период 2016 и 2017 годов (тыс. руб.)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1935918"/>
              </p:ext>
            </p:extLst>
          </p:nvPr>
        </p:nvGraphicFramePr>
        <p:xfrm>
          <a:off x="166129" y="1412776"/>
          <a:ext cx="7966693" cy="6375844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1093503"/>
                <a:gridCol w="864096"/>
                <a:gridCol w="861722"/>
                <a:gridCol w="857129"/>
                <a:gridCol w="845048"/>
                <a:gridCol w="910052"/>
                <a:gridCol w="974585"/>
                <a:gridCol w="703430"/>
                <a:gridCol w="857128"/>
              </a:tblGrid>
              <a:tr h="30171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</a:tr>
              <a:tr h="14248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05.12.2013 №42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05.12.2013 №42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14.04.2015 №100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05.12.2013 №42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14.11.2014№78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Терновского сельского поселения</a:t>
                      </a:r>
                      <a:endParaRPr lang="ru-RU" sz="1200" b="1" dirty="0" smtClean="0"/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14.11.2014№78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</a:tr>
              <a:tr h="4326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Доходы,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5299,1</a:t>
                      </a: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5483,4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1941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5563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2349,4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321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3188,1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3937,6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097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5483,4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6318,2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303,7</a:t>
                      </a: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592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Дефицит(-), профицит (+)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31,2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6586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 дефицита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867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Терновского сельского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Шолоховского района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2015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774845184"/>
              </p:ext>
            </p:extLst>
          </p:nvPr>
        </p:nvGraphicFramePr>
        <p:xfrm>
          <a:off x="642910" y="1928802"/>
          <a:ext cx="8001056" cy="545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3347864" y="3501008"/>
            <a:ext cx="576064" cy="576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004048" y="3501008"/>
            <a:ext cx="504056" cy="2880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16216" y="3789040"/>
            <a:ext cx="552600" cy="5055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1089268"/>
              </p:ext>
            </p:extLst>
          </p:nvPr>
        </p:nvGraphicFramePr>
        <p:xfrm>
          <a:off x="971600" y="620688"/>
          <a:ext cx="7743804" cy="11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1714487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за счет средств областного бюджета и бюджета Шолоховского района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429001"/>
            <a:ext cx="753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123,5%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068960"/>
            <a:ext cx="68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21468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99,6%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49291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92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01753"/>
            <a:ext cx="7968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за счет собственных доходов бюджета  Терновского сельского поселения   Шолоховского района в 2015 – 2017 годах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734900616"/>
              </p:ext>
            </p:extLst>
          </p:nvPr>
        </p:nvGraphicFramePr>
        <p:xfrm>
          <a:off x="239376" y="1928802"/>
          <a:ext cx="8725112" cy="47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644008" y="2780928"/>
            <a:ext cx="936104" cy="86409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2708920"/>
            <a:ext cx="864096" cy="4320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6182" y="2571744"/>
            <a:ext cx="79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99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642918"/>
            <a:ext cx="9144000" cy="10001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Терновского сельского поселения Шолоховского района за счет средств областного бюджета в 2015-2017 годах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734900616"/>
              </p:ext>
            </p:extLst>
          </p:nvPr>
        </p:nvGraphicFramePr>
        <p:xfrm>
          <a:off x="239376" y="1785926"/>
          <a:ext cx="8690342" cy="488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0403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54500"/>
            <a:ext cx="7772400" cy="7582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22265661"/>
              </p:ext>
            </p:extLst>
          </p:nvPr>
        </p:nvGraphicFramePr>
        <p:xfrm>
          <a:off x="467544" y="177281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Терновского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22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(тыс. рублей)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3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marketplan_tp01017812">
  <a:themeElements>
    <a:clrScheme name="ms_pptmarketplan_tp01017812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s_pptmarketplan_tp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TS001017812</Template>
  <TotalTime>4318</TotalTime>
  <Words>1029</Words>
  <Application>Microsoft Office PowerPoint</Application>
  <PresentationFormat>Экран (4:3)</PresentationFormat>
  <Paragraphs>310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ms_pptmarketplan_tp01017812</vt:lpstr>
      <vt:lpstr>Слайд 1</vt:lpstr>
      <vt:lpstr>Слайд 2</vt:lpstr>
      <vt:lpstr>Бюджет Терновского сельского поселения  Шолоховского района  на 2015 год и на плановый период 2016 и 2017 годов направлен на решение следующих ключевых задач:</vt:lpstr>
      <vt:lpstr>Основные параметры бюджета Терновского сельского поселения Шолоховского района на 2015 год и на плановый период 2016 и 2017 годов (тыс. руб.)</vt:lpstr>
      <vt:lpstr>Расходы бюджета Терновского сельского поселЕния Шолоховского района на 2015 год</vt:lpstr>
      <vt:lpstr>Слайд 6</vt:lpstr>
      <vt:lpstr>Слайд 7</vt:lpstr>
      <vt:lpstr>Динамика расходов бюджета Терновского сельского поселения Шолоховского района за счет средств областного бюджета в 2015-2017 годах</vt:lpstr>
      <vt:lpstr>Безвозмездные поступления</vt:lpstr>
      <vt:lpstr>Структура муниципальных программ Терновского сельского поселения на 2015 год</vt:lpstr>
      <vt:lpstr>Слайд 11</vt:lpstr>
      <vt:lpstr>Слайд 12</vt:lpstr>
      <vt:lpstr>Слайд 13</vt:lpstr>
      <vt:lpstr>Слайд 14</vt:lpstr>
      <vt:lpstr>Динамика доходов бюджета Терновского сельского поселения Шолоховского района</vt:lpstr>
      <vt:lpstr>Динамика налоговых и неналоговых  доходов бюджета Терновского сельского поселения Шолоховского района</vt:lpstr>
      <vt:lpstr>Структура поступлений бюджетообразующих налогов в бюджет </vt:lpstr>
      <vt:lpstr>Структура налоговых и неналоговых доходов бюджета Терновского сельского поселения Шолоховского района в 2015 году</vt:lpstr>
      <vt:lpstr>Динамика поступления налога на доходы физических лиц в бюджет Терновского сельского поселения Шолоховского района</vt:lpstr>
      <vt:lpstr> Налог на имущество (земельный и налог на имущество физических лиц),поступающий в  бюджет Терновского сельского поселения Шолоховского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541</cp:revision>
  <cp:lastPrinted>2013-11-22T13:20:24Z</cp:lastPrinted>
  <dcterms:created xsi:type="dcterms:W3CDTF">2013-11-19T11:15:28Z</dcterms:created>
  <dcterms:modified xsi:type="dcterms:W3CDTF">2015-04-29T11:00:42Z</dcterms:modified>
</cp:coreProperties>
</file>